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41"/>
  </p:notesMasterIdLst>
  <p:sldIdLst>
    <p:sldId id="261" r:id="rId6"/>
    <p:sldId id="271" r:id="rId7"/>
    <p:sldId id="256" r:id="rId8"/>
    <p:sldId id="285" r:id="rId9"/>
    <p:sldId id="286" r:id="rId10"/>
    <p:sldId id="287" r:id="rId11"/>
    <p:sldId id="257" r:id="rId12"/>
    <p:sldId id="408" r:id="rId13"/>
    <p:sldId id="407" r:id="rId14"/>
    <p:sldId id="405" r:id="rId15"/>
    <p:sldId id="403" r:id="rId16"/>
    <p:sldId id="406" r:id="rId17"/>
    <p:sldId id="404" r:id="rId18"/>
    <p:sldId id="402" r:id="rId19"/>
    <p:sldId id="344" r:id="rId20"/>
    <p:sldId id="345" r:id="rId21"/>
    <p:sldId id="283" r:id="rId22"/>
    <p:sldId id="274" r:id="rId23"/>
    <p:sldId id="265" r:id="rId24"/>
    <p:sldId id="315" r:id="rId25"/>
    <p:sldId id="298" r:id="rId26"/>
    <p:sldId id="411" r:id="rId27"/>
    <p:sldId id="282" r:id="rId28"/>
    <p:sldId id="299" r:id="rId29"/>
    <p:sldId id="317" r:id="rId30"/>
    <p:sldId id="399" r:id="rId31"/>
    <p:sldId id="321" r:id="rId32"/>
    <p:sldId id="340" r:id="rId33"/>
    <p:sldId id="310" r:id="rId34"/>
    <p:sldId id="343" r:id="rId35"/>
    <p:sldId id="409" r:id="rId36"/>
    <p:sldId id="335" r:id="rId37"/>
    <p:sldId id="337" r:id="rId38"/>
    <p:sldId id="412" r:id="rId39"/>
    <p:sldId id="410" r:id="rId4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18E"/>
    <a:srgbClr val="E2F0D9"/>
    <a:srgbClr val="4E649C"/>
    <a:srgbClr val="E9EBF5"/>
    <a:srgbClr val="FAFAFA"/>
    <a:srgbClr val="CE171E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324" autoAdjust="0"/>
    <p:restoredTop sz="83955" autoAdjust="0"/>
  </p:normalViewPr>
  <p:slideViewPr>
    <p:cSldViewPr snapToGrid="0" showGuides="1">
      <p:cViewPr varScale="1">
        <p:scale>
          <a:sx n="73" d="100"/>
          <a:sy n="73" d="100"/>
        </p:scale>
        <p:origin x="466" y="53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collab.ext.icrc.org/sites/TS_ILOT/02%20Operational%20response/Civilian%20in%20General/ASSENG/2019/IL-GAZ-ASSENG-19-8-0011%20-%20Hybrid%20Grid%20Case-project/Microgrid%20Stakeholder%20Analysi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24.08.2020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24.08.2020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24.08.2020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24.08.2020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24.08.2020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24.08.2020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19.06.2020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19.06.2020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19.06.2020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24.08.2020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24.08.2020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24.08.2020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251491\Documents\WatHab\3%20GEN\Hybrid%20Grid\Phase%204\Microgrid%20Technical%20Analysis_24.08.2020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Interest vs Influence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Stakeholders</c:v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Residential</a:t>
                    </a:r>
                    <a:r>
                      <a:rPr lang="en-US" baseline="0" dirty="0"/>
                      <a:t> </a:t>
                    </a:r>
                    <a:r>
                      <a:rPr lang="en-US" dirty="0"/>
                      <a:t>Towers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CC2-45D3-A901-B7D8B72DCD1D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CC2-45D3-A901-B7D8B72DCD1D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CC2-45D3-A901-B7D8B72DCD1D}"/>
                </c:ext>
              </c:extLst>
            </c:dLbl>
            <c:dLbl>
              <c:idx val="3"/>
              <c:layout>
                <c:manualLayout>
                  <c:x val="1.2859863105347246E-2"/>
                  <c:y val="-3.773500534655390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Electricity Utility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CC2-45D3-A901-B7D8B72DCD1D}"/>
                </c:ext>
              </c:extLst>
            </c:dLbl>
            <c:dLbl>
              <c:idx val="4"/>
              <c:layout>
                <c:manualLayout>
                  <c:x val="-6.1431148526758871E-2"/>
                  <c:y val="-4.752714273798031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Municipality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CC2-45D3-A901-B7D8B72DCD1D}"/>
                </c:ext>
              </c:extLst>
            </c:dLbl>
            <c:dLbl>
              <c:idx val="5"/>
              <c:layout>
                <c:manualLayout>
                  <c:x val="-9.4167438628994904E-2"/>
                  <c:y val="-4.752708380588228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Water Utility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CC2-45D3-A901-B7D8B72DCD1D}"/>
                </c:ext>
              </c:extLst>
            </c:dLbl>
            <c:dLbl>
              <c:idx val="6"/>
              <c:layout>
                <c:manualLayout>
                  <c:x val="-0.11152144165984071"/>
                  <c:y val="-4.752714273798031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Ministry of Health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CC2-45D3-A901-B7D8B72DCD1D}"/>
                </c:ext>
              </c:extLst>
            </c:dLbl>
            <c:dLbl>
              <c:idx val="7"/>
              <c:layout>
                <c:manualLayout>
                  <c:x val="-0.13191225420334185"/>
                  <c:y val="-5.136538761437674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Ministry of Education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CC2-45D3-A901-B7D8B72DCD1D}"/>
                </c:ext>
              </c:extLst>
            </c:dLbl>
            <c:dLbl>
              <c:idx val="8"/>
              <c:layout>
                <c:manualLayout>
                  <c:x val="-6.4942874323511729E-2"/>
                  <c:y val="-4.605893851675714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UNRWA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CC2-45D3-A901-B7D8B72DCD1D}"/>
                </c:ext>
              </c:extLst>
            </c:dLbl>
            <c:dLbl>
              <c:idx val="9"/>
              <c:layout>
                <c:manualLayout>
                  <c:x val="-4.7354131845966638E-2"/>
                  <c:y val="-4.752714273798038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Local businesses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CC2-45D3-A901-B7D8B72DCD1D}"/>
                </c:ext>
              </c:extLst>
            </c:dLbl>
            <c:dLbl>
              <c:idx val="10"/>
              <c:layout>
                <c:manualLayout>
                  <c:x val="-9.4602696814165291E-2"/>
                  <c:y val="4.678963375401021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Minsitry of Religion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CC2-45D3-A901-B7D8B72DCD1D}"/>
                </c:ext>
              </c:extLst>
            </c:dLbl>
            <c:dLbl>
              <c:idx val="11"/>
              <c:layout>
                <c:manualLayout>
                  <c:x val="-0.11063234991774615"/>
                  <c:y val="4.476673209671494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Kindergarten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C2-45D3-A901-B7D8B72DCD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'Interest Vs Influence'!$C$4:$C$15</c:f>
              <c:numCache>
                <c:formatCode>General</c:formatCode>
                <c:ptCount val="12"/>
                <c:pt idx="0">
                  <c:v>6</c:v>
                </c:pt>
                <c:pt idx="1">
                  <c:v>8</c:v>
                </c:pt>
                <c:pt idx="2">
                  <c:v>5</c:v>
                </c:pt>
                <c:pt idx="3">
                  <c:v>5</c:v>
                </c:pt>
                <c:pt idx="4">
                  <c:v>8</c:v>
                </c:pt>
                <c:pt idx="5">
                  <c:v>7</c:v>
                </c:pt>
                <c:pt idx="6">
                  <c:v>7</c:v>
                </c:pt>
                <c:pt idx="7">
                  <c:v>8</c:v>
                </c:pt>
                <c:pt idx="8">
                  <c:v>4</c:v>
                </c:pt>
                <c:pt idx="9">
                  <c:v>8</c:v>
                </c:pt>
                <c:pt idx="10">
                  <c:v>6</c:v>
                </c:pt>
                <c:pt idx="11">
                  <c:v>5</c:v>
                </c:pt>
              </c:numCache>
            </c:numRef>
          </c:xVal>
          <c:yVal>
            <c:numRef>
              <c:f>'Interest Vs Influence'!$D$4:$D$15</c:f>
              <c:numCache>
                <c:formatCode>General</c:formatCode>
                <c:ptCount val="12"/>
                <c:pt idx="0">
                  <c:v>8</c:v>
                </c:pt>
                <c:pt idx="1">
                  <c:v>3</c:v>
                </c:pt>
                <c:pt idx="2">
                  <c:v>9</c:v>
                </c:pt>
                <c:pt idx="3">
                  <c:v>9</c:v>
                </c:pt>
                <c:pt idx="4">
                  <c:v>4</c:v>
                </c:pt>
                <c:pt idx="5">
                  <c:v>4</c:v>
                </c:pt>
                <c:pt idx="6">
                  <c:v>3</c:v>
                </c:pt>
                <c:pt idx="7">
                  <c:v>5</c:v>
                </c:pt>
                <c:pt idx="8">
                  <c:v>8</c:v>
                </c:pt>
                <c:pt idx="9">
                  <c:v>2</c:v>
                </c:pt>
                <c:pt idx="10">
                  <c:v>2</c:v>
                </c:pt>
                <c:pt idx="11">
                  <c:v>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C-8CC2-45D3-A901-B7D8B72DCD1D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1150515888"/>
        <c:axId val="1150509656"/>
      </c:scatterChart>
      <c:valAx>
        <c:axId val="1150515888"/>
        <c:scaling>
          <c:orientation val="minMax"/>
          <c:max val="1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Interest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150509656"/>
        <c:crosses val="autoZero"/>
        <c:crossBetween val="midCat"/>
      </c:valAx>
      <c:valAx>
        <c:axId val="1150509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Influence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1505158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sz="1200" b="1" dirty="0"/>
              <a:t>Scenario 2 </a:t>
            </a:r>
          </a:p>
        </c:rich>
      </c:tx>
      <c:layout>
        <c:manualLayout>
          <c:xMode val="edge"/>
          <c:yMode val="edge"/>
          <c:x val="0.40365479797979803"/>
          <c:y val="3.91036706349206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8"/>
          <c:order val="0"/>
          <c:tx>
            <c:v>Generator Supply</c:v>
          </c:tx>
          <c:spPr>
            <a:solidFill>
              <a:schemeClr val="accent2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Profiles'!$CH$219:$CH$242</c:f>
              <c:numCache>
                <c:formatCode>0.00</c:formatCode>
                <c:ptCount val="24"/>
                <c:pt idx="0">
                  <c:v>110.51587008897626</c:v>
                </c:pt>
                <c:pt idx="1">
                  <c:v>97.690290420987068</c:v>
                </c:pt>
                <c:pt idx="2">
                  <c:v>96.038338783164335</c:v>
                </c:pt>
                <c:pt idx="3">
                  <c:v>91.983422621814526</c:v>
                </c:pt>
                <c:pt idx="4">
                  <c:v>91.795376840752766</c:v>
                </c:pt>
                <c:pt idx="5">
                  <c:v>97.206041562415123</c:v>
                </c:pt>
                <c:pt idx="6">
                  <c:v>108.96499670405123</c:v>
                </c:pt>
                <c:pt idx="7">
                  <c:v>122.55020536324547</c:v>
                </c:pt>
                <c:pt idx="8">
                  <c:v>148.76083977610514</c:v>
                </c:pt>
                <c:pt idx="9">
                  <c:v>199.29592011599829</c:v>
                </c:pt>
                <c:pt idx="10">
                  <c:v>209.46984793353019</c:v>
                </c:pt>
                <c:pt idx="11">
                  <c:v>214.99809218680844</c:v>
                </c:pt>
                <c:pt idx="12">
                  <c:v>213.83065012539802</c:v>
                </c:pt>
                <c:pt idx="13">
                  <c:v>199.99200485738791</c:v>
                </c:pt>
                <c:pt idx="14">
                  <c:v>190.89670138914238</c:v>
                </c:pt>
                <c:pt idx="15">
                  <c:v>187.71243981137181</c:v>
                </c:pt>
                <c:pt idx="16">
                  <c:v>193.03949385211448</c:v>
                </c:pt>
                <c:pt idx="17">
                  <c:v>154.31934331874444</c:v>
                </c:pt>
                <c:pt idx="18">
                  <c:v>164.37263293147279</c:v>
                </c:pt>
                <c:pt idx="19">
                  <c:v>159.98015763610735</c:v>
                </c:pt>
                <c:pt idx="20">
                  <c:v>156.08571466712883</c:v>
                </c:pt>
                <c:pt idx="21">
                  <c:v>144.02535963181666</c:v>
                </c:pt>
                <c:pt idx="22">
                  <c:v>133.96519184746845</c:v>
                </c:pt>
                <c:pt idx="23">
                  <c:v>120.21543289778458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88-45DD-88C1-EC1BD4DB6233}"/>
            </c:ext>
          </c:extLst>
        </c:ser>
        <c:ser>
          <c:idx val="7"/>
          <c:order val="1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Profiles'!$CI$219:$CI$242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3.2895032769730013</c:v>
                </c:pt>
                <c:pt idx="7">
                  <c:v>30.263430148151613</c:v>
                </c:pt>
                <c:pt idx="8">
                  <c:v>95.066644704519732</c:v>
                </c:pt>
                <c:pt idx="9">
                  <c:v>163.81726319325546</c:v>
                </c:pt>
                <c:pt idx="10">
                  <c:v>209.46984793353019</c:v>
                </c:pt>
                <c:pt idx="11">
                  <c:v>214.99809218680844</c:v>
                </c:pt>
                <c:pt idx="12">
                  <c:v>213.83065012539802</c:v>
                </c:pt>
                <c:pt idx="13">
                  <c:v>199.99200485738791</c:v>
                </c:pt>
                <c:pt idx="14">
                  <c:v>190.89670138914238</c:v>
                </c:pt>
                <c:pt idx="15">
                  <c:v>187.71243981137181</c:v>
                </c:pt>
                <c:pt idx="16">
                  <c:v>125.65902518036866</c:v>
                </c:pt>
                <c:pt idx="17">
                  <c:v>52.303102103870721</c:v>
                </c:pt>
                <c:pt idx="18">
                  <c:v>9.2106091755244037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88-45DD-88C1-EC1BD4DB6233}"/>
            </c:ext>
          </c:extLst>
        </c:ser>
        <c:ser>
          <c:idx val="10"/>
          <c:order val="2"/>
          <c:tx>
            <c:v>30%</c:v>
          </c:tx>
          <c:spPr>
            <a:solidFill>
              <a:schemeClr val="accent2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Profiles'!$CJ$219:$CJ$242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105.67549342707822</c:v>
                </c:pt>
                <c:pt idx="7">
                  <c:v>92.286775215093854</c:v>
                </c:pt>
                <c:pt idx="8">
                  <c:v>80.399999999999991</c:v>
                </c:pt>
                <c:pt idx="9">
                  <c:v>80.399999999999991</c:v>
                </c:pt>
                <c:pt idx="10">
                  <c:v>80.399999999999991</c:v>
                </c:pt>
                <c:pt idx="11">
                  <c:v>92.399999999999991</c:v>
                </c:pt>
                <c:pt idx="12">
                  <c:v>92.399999999999991</c:v>
                </c:pt>
                <c:pt idx="13">
                  <c:v>80.399999999999991</c:v>
                </c:pt>
                <c:pt idx="14">
                  <c:v>80.399999999999991</c:v>
                </c:pt>
                <c:pt idx="15">
                  <c:v>80.399999999999991</c:v>
                </c:pt>
                <c:pt idx="16">
                  <c:v>80.399999999999991</c:v>
                </c:pt>
                <c:pt idx="17">
                  <c:v>102.01624121487373</c:v>
                </c:pt>
                <c:pt idx="18">
                  <c:v>155.16202375594838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88-45DD-88C1-EC1BD4DB62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3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Profiles'!$AW$219:$AW$242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3.2895032769730013</c:v>
                </c:pt>
                <c:pt idx="7">
                  <c:v>30.263430148151613</c:v>
                </c:pt>
                <c:pt idx="8">
                  <c:v>95.066644704519732</c:v>
                </c:pt>
                <c:pt idx="9">
                  <c:v>163.81726319325546</c:v>
                </c:pt>
                <c:pt idx="10">
                  <c:v>220.06776922949379</c:v>
                </c:pt>
                <c:pt idx="11">
                  <c:v>253.94965298231568</c:v>
                </c:pt>
                <c:pt idx="12">
                  <c:v>265.46291445172119</c:v>
                </c:pt>
                <c:pt idx="13">
                  <c:v>259.5418085531698</c:v>
                </c:pt>
                <c:pt idx="14">
                  <c:v>235.85738495896419</c:v>
                </c:pt>
                <c:pt idx="15">
                  <c:v>190.46223973673679</c:v>
                </c:pt>
                <c:pt idx="16">
                  <c:v>125.65902518036866</c:v>
                </c:pt>
                <c:pt idx="17">
                  <c:v>52.303102103870721</c:v>
                </c:pt>
                <c:pt idx="18">
                  <c:v>9.2106091755244037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C88-45DD-88C1-EC1BD4DB6233}"/>
            </c:ext>
          </c:extLst>
        </c:ser>
        <c:ser>
          <c:idx val="11"/>
          <c:order val="4"/>
          <c:tx>
            <c:v>Total Demands</c:v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'Load Profiles'!$AS$81:$AS$104</c:f>
              <c:numCache>
                <c:formatCode>0.00</c:formatCode>
                <c:ptCount val="24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366.77990369819486</c:v>
                </c:pt>
                <c:pt idx="16">
                  <c:v>379.32319016338317</c:v>
                </c:pt>
                <c:pt idx="17">
                  <c:v>274.25094930999109</c:v>
                </c:pt>
                <c:pt idx="18">
                  <c:v>287.63621269035639</c:v>
                </c:pt>
                <c:pt idx="19">
                  <c:v>282.44825221777177</c:v>
                </c:pt>
                <c:pt idx="20">
                  <c:v>271.89714346740612</c:v>
                </c:pt>
                <c:pt idx="21">
                  <c:v>244.15057541090664</c:v>
                </c:pt>
                <c:pt idx="22">
                  <c:v>222.53430695594949</c:v>
                </c:pt>
                <c:pt idx="23">
                  <c:v>202.37469263645534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C88-45DD-88C1-EC1BD4DB6233}"/>
            </c:ext>
          </c:extLst>
        </c:ser>
        <c:ser>
          <c:idx val="5"/>
          <c:order val="5"/>
          <c:tx>
            <c:v>Total Essential Demands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Profiles'!$AS$219:$AS$242</c:f>
              <c:numCache>
                <c:formatCode>0.00</c:formatCode>
                <c:ptCount val="24"/>
                <c:pt idx="0">
                  <c:v>110.51587008897626</c:v>
                </c:pt>
                <c:pt idx="1">
                  <c:v>97.690290420987068</c:v>
                </c:pt>
                <c:pt idx="2">
                  <c:v>96.038338783164335</c:v>
                </c:pt>
                <c:pt idx="3">
                  <c:v>91.983422621814526</c:v>
                </c:pt>
                <c:pt idx="4">
                  <c:v>91.795376840752766</c:v>
                </c:pt>
                <c:pt idx="5">
                  <c:v>97.206041562415123</c:v>
                </c:pt>
                <c:pt idx="6">
                  <c:v>108.96499670405123</c:v>
                </c:pt>
                <c:pt idx="7">
                  <c:v>122.55020536324547</c:v>
                </c:pt>
                <c:pt idx="8">
                  <c:v>148.76083977610514</c:v>
                </c:pt>
                <c:pt idx="9">
                  <c:v>199.29592011599829</c:v>
                </c:pt>
                <c:pt idx="10">
                  <c:v>209.46984793353019</c:v>
                </c:pt>
                <c:pt idx="11">
                  <c:v>214.99809218680844</c:v>
                </c:pt>
                <c:pt idx="12">
                  <c:v>213.83065012539802</c:v>
                </c:pt>
                <c:pt idx="13">
                  <c:v>199.99200485738791</c:v>
                </c:pt>
                <c:pt idx="14">
                  <c:v>190.89670138914238</c:v>
                </c:pt>
                <c:pt idx="15">
                  <c:v>187.71243981137181</c:v>
                </c:pt>
                <c:pt idx="16">
                  <c:v>193.03949385211448</c:v>
                </c:pt>
                <c:pt idx="17">
                  <c:v>154.31934331874444</c:v>
                </c:pt>
                <c:pt idx="18">
                  <c:v>164.37263293147279</c:v>
                </c:pt>
                <c:pt idx="19">
                  <c:v>159.98015763610735</c:v>
                </c:pt>
                <c:pt idx="20">
                  <c:v>156.08571466712883</c:v>
                </c:pt>
                <c:pt idx="21">
                  <c:v>144.02535963181666</c:v>
                </c:pt>
                <c:pt idx="22">
                  <c:v>133.96519184746845</c:v>
                </c:pt>
                <c:pt idx="23">
                  <c:v>120.21543289778458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C88-45DD-88C1-EC1BD4DB6233}"/>
            </c:ext>
          </c:extLst>
        </c:ser>
        <c:ser>
          <c:idx val="0"/>
          <c:order val="6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Profiles'!$E$219:$E$242</c:f>
              <c:numCache>
                <c:formatCode>0.00</c:formatCode>
                <c:ptCount val="24"/>
                <c:pt idx="0">
                  <c:v>94.665870088976263</c:v>
                </c:pt>
                <c:pt idx="1">
                  <c:v>84.840290420987074</c:v>
                </c:pt>
                <c:pt idx="2">
                  <c:v>83.18833878316434</c:v>
                </c:pt>
                <c:pt idx="3">
                  <c:v>79.133422621814532</c:v>
                </c:pt>
                <c:pt idx="4">
                  <c:v>78.945376840752772</c:v>
                </c:pt>
                <c:pt idx="5">
                  <c:v>78.606041562415129</c:v>
                </c:pt>
                <c:pt idx="6">
                  <c:v>81.164996704051234</c:v>
                </c:pt>
                <c:pt idx="7">
                  <c:v>86.900205363245476</c:v>
                </c:pt>
                <c:pt idx="8">
                  <c:v>101.86083977610512</c:v>
                </c:pt>
                <c:pt idx="9">
                  <c:v>111.14592011599829</c:v>
                </c:pt>
                <c:pt idx="10">
                  <c:v>119.0698479335302</c:v>
                </c:pt>
                <c:pt idx="11">
                  <c:v>122.09809218680843</c:v>
                </c:pt>
                <c:pt idx="12">
                  <c:v>121.23065012539801</c:v>
                </c:pt>
                <c:pt idx="13">
                  <c:v>107.8920048573879</c:v>
                </c:pt>
                <c:pt idx="14">
                  <c:v>99.796701389142385</c:v>
                </c:pt>
                <c:pt idx="15">
                  <c:v>103.6124398113718</c:v>
                </c:pt>
                <c:pt idx="16">
                  <c:v>108.63949385211448</c:v>
                </c:pt>
                <c:pt idx="17">
                  <c:v>107.96934331874442</c:v>
                </c:pt>
                <c:pt idx="18">
                  <c:v>121.02263293147277</c:v>
                </c:pt>
                <c:pt idx="19">
                  <c:v>117.78015763610735</c:v>
                </c:pt>
                <c:pt idx="20">
                  <c:v>118.68571466712882</c:v>
                </c:pt>
                <c:pt idx="21">
                  <c:v>108.37535963181665</c:v>
                </c:pt>
                <c:pt idx="22">
                  <c:v>103.61519184746842</c:v>
                </c:pt>
                <c:pt idx="23">
                  <c:v>99.765432897784578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C88-45DD-88C1-EC1BD4DB6233}"/>
            </c:ext>
          </c:extLst>
        </c:ser>
        <c:ser>
          <c:idx val="1"/>
          <c:order val="7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Profiles'!$M$219:$M$242</c:f>
              <c:numCache>
                <c:formatCode>General</c:formatCode>
                <c:ptCount val="24"/>
                <c:pt idx="0">
                  <c:v>12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  <c:pt idx="4">
                  <c:v>9</c:v>
                </c:pt>
                <c:pt idx="5">
                  <c:v>12</c:v>
                </c:pt>
                <c:pt idx="6">
                  <c:v>12</c:v>
                </c:pt>
                <c:pt idx="7">
                  <c:v>18</c:v>
                </c:pt>
                <c:pt idx="8">
                  <c:v>21</c:v>
                </c:pt>
                <c:pt idx="9">
                  <c:v>21.9</c:v>
                </c:pt>
                <c:pt idx="10">
                  <c:v>22.5</c:v>
                </c:pt>
                <c:pt idx="11">
                  <c:v>24</c:v>
                </c:pt>
                <c:pt idx="12">
                  <c:v>25.5</c:v>
                </c:pt>
                <c:pt idx="13">
                  <c:v>25.5</c:v>
                </c:pt>
                <c:pt idx="14">
                  <c:v>25.5</c:v>
                </c:pt>
                <c:pt idx="15">
                  <c:v>24</c:v>
                </c:pt>
                <c:pt idx="16">
                  <c:v>22.5</c:v>
                </c:pt>
                <c:pt idx="17">
                  <c:v>22.5</c:v>
                </c:pt>
                <c:pt idx="18">
                  <c:v>21</c:v>
                </c:pt>
                <c:pt idx="19">
                  <c:v>21</c:v>
                </c:pt>
                <c:pt idx="20">
                  <c:v>19.5</c:v>
                </c:pt>
                <c:pt idx="21">
                  <c:v>18</c:v>
                </c:pt>
                <c:pt idx="22">
                  <c:v>15</c:v>
                </c:pt>
                <c:pt idx="23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8C88-45DD-88C1-EC1BD4DB6233}"/>
            </c:ext>
          </c:extLst>
        </c:ser>
        <c:ser>
          <c:idx val="2"/>
          <c:order val="8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Profiles'!$AA$219:$AA$242</c:f>
              <c:numCache>
                <c:formatCode>General</c:formatCode>
                <c:ptCount val="24"/>
                <c:pt idx="0">
                  <c:v>2.3000000000000003</c:v>
                </c:pt>
                <c:pt idx="1">
                  <c:v>2.3000000000000003</c:v>
                </c:pt>
                <c:pt idx="2">
                  <c:v>2.3000000000000003</c:v>
                </c:pt>
                <c:pt idx="3">
                  <c:v>2.3000000000000003</c:v>
                </c:pt>
                <c:pt idx="4">
                  <c:v>2.3000000000000003</c:v>
                </c:pt>
                <c:pt idx="5">
                  <c:v>2.3000000000000003</c:v>
                </c:pt>
                <c:pt idx="6">
                  <c:v>11.500000000000002</c:v>
                </c:pt>
                <c:pt idx="7">
                  <c:v>16.100000000000001</c:v>
                </c:pt>
                <c:pt idx="8">
                  <c:v>16.100000000000001</c:v>
                </c:pt>
                <c:pt idx="9">
                  <c:v>17.250000000000004</c:v>
                </c:pt>
                <c:pt idx="10">
                  <c:v>18.400000000000002</c:v>
                </c:pt>
                <c:pt idx="11">
                  <c:v>18.400000000000002</c:v>
                </c:pt>
                <c:pt idx="12">
                  <c:v>16.100000000000001</c:v>
                </c:pt>
                <c:pt idx="13">
                  <c:v>16.100000000000001</c:v>
                </c:pt>
                <c:pt idx="14">
                  <c:v>16.100000000000001</c:v>
                </c:pt>
                <c:pt idx="15">
                  <c:v>16.100000000000001</c:v>
                </c:pt>
                <c:pt idx="16">
                  <c:v>18.400000000000002</c:v>
                </c:pt>
                <c:pt idx="17">
                  <c:v>19.550000000000004</c:v>
                </c:pt>
                <c:pt idx="18">
                  <c:v>19.550000000000004</c:v>
                </c:pt>
                <c:pt idx="19">
                  <c:v>18.400000000000002</c:v>
                </c:pt>
                <c:pt idx="20">
                  <c:v>16.100000000000001</c:v>
                </c:pt>
                <c:pt idx="21">
                  <c:v>16.100000000000001</c:v>
                </c:pt>
                <c:pt idx="22">
                  <c:v>13.800000000000002</c:v>
                </c:pt>
                <c:pt idx="23">
                  <c:v>6.9000000000000012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8C88-45DD-88C1-EC1BD4DB6233}"/>
            </c:ext>
          </c:extLst>
        </c:ser>
        <c:ser>
          <c:idx val="4"/>
          <c:order val="9"/>
          <c:tx>
            <c:v>Water Wells Demand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Profiles'!$AI$219:$AI$242</c:f>
              <c:numCache>
                <c:formatCode>General</c:formatCode>
                <c:ptCount val="24"/>
                <c:pt idx="0">
                  <c:v>0.8</c:v>
                </c:pt>
                <c:pt idx="1">
                  <c:v>0.8</c:v>
                </c:pt>
                <c:pt idx="2">
                  <c:v>0.8</c:v>
                </c:pt>
                <c:pt idx="3">
                  <c:v>0.8</c:v>
                </c:pt>
                <c:pt idx="4">
                  <c:v>0.8</c:v>
                </c:pt>
                <c:pt idx="5">
                  <c:v>0.8</c:v>
                </c:pt>
                <c:pt idx="6">
                  <c:v>0.8</c:v>
                </c:pt>
                <c:pt idx="7">
                  <c:v>0.8</c:v>
                </c:pt>
                <c:pt idx="8">
                  <c:v>0.8</c:v>
                </c:pt>
                <c:pt idx="9">
                  <c:v>40</c:v>
                </c:pt>
                <c:pt idx="10">
                  <c:v>40</c:v>
                </c:pt>
                <c:pt idx="11">
                  <c:v>40</c:v>
                </c:pt>
                <c:pt idx="12">
                  <c:v>40</c:v>
                </c:pt>
                <c:pt idx="13">
                  <c:v>40</c:v>
                </c:pt>
                <c:pt idx="14">
                  <c:v>40</c:v>
                </c:pt>
                <c:pt idx="15">
                  <c:v>40</c:v>
                </c:pt>
                <c:pt idx="16">
                  <c:v>40</c:v>
                </c:pt>
                <c:pt idx="17">
                  <c:v>0.8</c:v>
                </c:pt>
                <c:pt idx="18">
                  <c:v>0.8</c:v>
                </c:pt>
                <c:pt idx="19">
                  <c:v>0.8</c:v>
                </c:pt>
                <c:pt idx="20">
                  <c:v>0.8</c:v>
                </c:pt>
                <c:pt idx="21">
                  <c:v>0.8</c:v>
                </c:pt>
                <c:pt idx="22">
                  <c:v>0.8</c:v>
                </c:pt>
                <c:pt idx="23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8C88-45DD-88C1-EC1BD4DB6233}"/>
            </c:ext>
          </c:extLst>
        </c:ser>
        <c:ser>
          <c:idx val="6"/>
          <c:order val="10"/>
          <c:tx>
            <c:v>MoH Clinic Demand</c:v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Profiles'!$AM$219:$AM$242</c:f>
              <c:numCache>
                <c:formatCode>0.00</c:formatCode>
                <c:ptCount val="24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8C88-45DD-88C1-EC1BD4DB6233}"/>
            </c:ext>
          </c:extLst>
        </c:ser>
        <c:ser>
          <c:idx val="3"/>
          <c:order val="11"/>
          <c:tx>
            <c:v>Building Services Demand</c:v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Profiles'!$I$219:$I$242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8C88-45DD-88C1-EC1BD4DB62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1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[$-F400]h:mm:ss\ AM/PM" sourceLinked="1"/>
        <c:majorTickMark val="none"/>
        <c:minorTickMark val="none"/>
        <c:tickLblPos val="nextTo"/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sz="1200" b="1" dirty="0"/>
              <a:t>Scenario 3 </a:t>
            </a:r>
          </a:p>
        </c:rich>
      </c:tx>
      <c:layout>
        <c:manualLayout>
          <c:xMode val="edge"/>
          <c:yMode val="edge"/>
          <c:x val="0.40359469696969696"/>
          <c:y val="4.70401785714285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8"/>
          <c:order val="0"/>
          <c:tx>
            <c:v>Generator Supply</c:v>
          </c:tx>
          <c:spPr>
            <a:solidFill>
              <a:schemeClr val="accent2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Profiles'!$CH$319:$CH$342</c:f>
              <c:numCache>
                <c:formatCode>0.00</c:formatCode>
                <c:ptCount val="24"/>
                <c:pt idx="0">
                  <c:v>78.071638065249246</c:v>
                </c:pt>
                <c:pt idx="1">
                  <c:v>69.366212975390511</c:v>
                </c:pt>
                <c:pt idx="2">
                  <c:v>68.154781774320512</c:v>
                </c:pt>
                <c:pt idx="3">
                  <c:v>65.181176589330661</c:v>
                </c:pt>
                <c:pt idx="4">
                  <c:v>65.04327634988536</c:v>
                </c:pt>
                <c:pt idx="5">
                  <c:v>67.394430479104429</c:v>
                </c:pt>
                <c:pt idx="6">
                  <c:v>78.470997582970909</c:v>
                </c:pt>
                <c:pt idx="7">
                  <c:v>89.176817266380013</c:v>
                </c:pt>
                <c:pt idx="8">
                  <c:v>105.49794916914377</c:v>
                </c:pt>
                <c:pt idx="9">
                  <c:v>113.90700808506541</c:v>
                </c:pt>
                <c:pt idx="10">
                  <c:v>121.36788848458883</c:v>
                </c:pt>
                <c:pt idx="11">
                  <c:v>124.83860093699288</c:v>
                </c:pt>
                <c:pt idx="12">
                  <c:v>122.8524767586252</c:v>
                </c:pt>
                <c:pt idx="13">
                  <c:v>112.87080356208446</c:v>
                </c:pt>
                <c:pt idx="14">
                  <c:v>106.43424768537109</c:v>
                </c:pt>
                <c:pt idx="15">
                  <c:v>105.73245586167265</c:v>
                </c:pt>
                <c:pt idx="16">
                  <c:v>110.76896215821731</c:v>
                </c:pt>
                <c:pt idx="17">
                  <c:v>111.4275184337459</c:v>
                </c:pt>
                <c:pt idx="18">
                  <c:v>119.64993081641336</c:v>
                </c:pt>
                <c:pt idx="19">
                  <c:v>116.12211559981206</c:v>
                </c:pt>
                <c:pt idx="20">
                  <c:v>113.33619075589448</c:v>
                </c:pt>
                <c:pt idx="21">
                  <c:v>104.92526372999887</c:v>
                </c:pt>
                <c:pt idx="22">
                  <c:v>97.634474021476834</c:v>
                </c:pt>
                <c:pt idx="23">
                  <c:v>86.411317458375365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0B-42AA-AE30-EC77EE1FD5C2}"/>
            </c:ext>
          </c:extLst>
        </c:ser>
        <c:ser>
          <c:idx val="7"/>
          <c:order val="1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Profiles'!$CI$319:$CI$342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1.810664946284553</c:v>
                </c:pt>
                <c:pt idx="7">
                  <c:v>16.658117505817888</c:v>
                </c:pt>
                <c:pt idx="8">
                  <c:v>52.328216947623574</c:v>
                </c:pt>
                <c:pt idx="9">
                  <c:v>90.171114324970731</c:v>
                </c:pt>
                <c:pt idx="10">
                  <c:v>121.13348490643661</c:v>
                </c:pt>
                <c:pt idx="11">
                  <c:v>124.83860093699288</c:v>
                </c:pt>
                <c:pt idx="12">
                  <c:v>122.8524767586252</c:v>
                </c:pt>
                <c:pt idx="13">
                  <c:v>112.87080356208446</c:v>
                </c:pt>
                <c:pt idx="14">
                  <c:v>106.43424768537109</c:v>
                </c:pt>
                <c:pt idx="15">
                  <c:v>104.83750038987563</c:v>
                </c:pt>
                <c:pt idx="16">
                  <c:v>69.167400948069925</c:v>
                </c:pt>
                <c:pt idx="17">
                  <c:v>28.789572645924395</c:v>
                </c:pt>
                <c:pt idx="18">
                  <c:v>5.0698618495967489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0B-42AA-AE30-EC77EE1FD5C2}"/>
            </c:ext>
          </c:extLst>
        </c:ser>
        <c:ser>
          <c:idx val="10"/>
          <c:order val="2"/>
          <c:tx>
            <c:v>30%</c:v>
          </c:tx>
          <c:spPr>
            <a:solidFill>
              <a:schemeClr val="accent2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Profiles'!$CJ$319:$CJ$342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78.470997582970909</c:v>
                </c:pt>
                <c:pt idx="7">
                  <c:v>80.399999999999991</c:v>
                </c:pt>
                <c:pt idx="8">
                  <c:v>80.399999999999991</c:v>
                </c:pt>
                <c:pt idx="9">
                  <c:v>80.399999999999991</c:v>
                </c:pt>
                <c:pt idx="10">
                  <c:v>80.399999999999991</c:v>
                </c:pt>
                <c:pt idx="11">
                  <c:v>80.399999999999991</c:v>
                </c:pt>
                <c:pt idx="12">
                  <c:v>80.399999999999991</c:v>
                </c:pt>
                <c:pt idx="13">
                  <c:v>80.399999999999991</c:v>
                </c:pt>
                <c:pt idx="14">
                  <c:v>80.399999999999991</c:v>
                </c:pt>
                <c:pt idx="15">
                  <c:v>80.399999999999991</c:v>
                </c:pt>
                <c:pt idx="16">
                  <c:v>80.399999999999991</c:v>
                </c:pt>
                <c:pt idx="17">
                  <c:v>82.637945787821508</c:v>
                </c:pt>
                <c:pt idx="18">
                  <c:v>114.58006896681661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0B-42AA-AE30-EC77EE1FD5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3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Profiles'!$AW$319:$AW$342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1.810664946284553</c:v>
                </c:pt>
                <c:pt idx="7">
                  <c:v>16.658117505817888</c:v>
                </c:pt>
                <c:pt idx="8">
                  <c:v>52.328216947623574</c:v>
                </c:pt>
                <c:pt idx="9">
                  <c:v>90.171114324970731</c:v>
                </c:pt>
                <c:pt idx="10">
                  <c:v>121.13348490643661</c:v>
                </c:pt>
                <c:pt idx="11">
                  <c:v>139.78333385316748</c:v>
                </c:pt>
                <c:pt idx="12">
                  <c:v>146.12066116516343</c:v>
                </c:pt>
                <c:pt idx="13">
                  <c:v>142.86146426185124</c:v>
                </c:pt>
                <c:pt idx="14">
                  <c:v>129.82467664860243</c:v>
                </c:pt>
                <c:pt idx="15">
                  <c:v>104.83750038987563</c:v>
                </c:pt>
                <c:pt idx="16">
                  <c:v>69.167400948069925</c:v>
                </c:pt>
                <c:pt idx="17">
                  <c:v>28.789572645924395</c:v>
                </c:pt>
                <c:pt idx="18">
                  <c:v>5.0698618495967489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C0B-42AA-AE30-EC77EE1FD5C2}"/>
            </c:ext>
          </c:extLst>
        </c:ser>
        <c:ser>
          <c:idx val="12"/>
          <c:order val="4"/>
          <c:tx>
            <c:v>Total Demands</c:v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'Load Profiles'!$AS$81:$AS$104</c:f>
              <c:numCache>
                <c:formatCode>0.00</c:formatCode>
                <c:ptCount val="24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366.77990369819486</c:v>
                </c:pt>
                <c:pt idx="16">
                  <c:v>379.32319016338317</c:v>
                </c:pt>
                <c:pt idx="17">
                  <c:v>274.25094930999109</c:v>
                </c:pt>
                <c:pt idx="18">
                  <c:v>287.63621269035639</c:v>
                </c:pt>
                <c:pt idx="19">
                  <c:v>282.44825221777177</c:v>
                </c:pt>
                <c:pt idx="20">
                  <c:v>271.89714346740612</c:v>
                </c:pt>
                <c:pt idx="21">
                  <c:v>244.15057541090664</c:v>
                </c:pt>
                <c:pt idx="22">
                  <c:v>222.53430695594949</c:v>
                </c:pt>
                <c:pt idx="23">
                  <c:v>202.37469263645534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C0B-42AA-AE30-EC77EE1FD5C2}"/>
            </c:ext>
          </c:extLst>
        </c:ser>
        <c:ser>
          <c:idx val="11"/>
          <c:order val="5"/>
          <c:tx>
            <c:v>Total Essential Demands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val>
            <c:numRef>
              <c:f>'Load Profiles'!$AS$178:$AS$201</c:f>
              <c:numCache>
                <c:formatCode>0.00</c:formatCode>
                <c:ptCount val="24"/>
                <c:pt idx="0">
                  <c:v>116.21587008897626</c:v>
                </c:pt>
                <c:pt idx="1">
                  <c:v>103.39029042098707</c:v>
                </c:pt>
                <c:pt idx="2">
                  <c:v>101.73833878316434</c:v>
                </c:pt>
                <c:pt idx="3">
                  <c:v>97.683422621814529</c:v>
                </c:pt>
                <c:pt idx="4">
                  <c:v>97.495376840752769</c:v>
                </c:pt>
                <c:pt idx="5">
                  <c:v>102.90604156241513</c:v>
                </c:pt>
                <c:pt idx="6">
                  <c:v>137.46499670405126</c:v>
                </c:pt>
                <c:pt idx="7">
                  <c:v>162.45020536324549</c:v>
                </c:pt>
                <c:pt idx="8">
                  <c:v>188.66083977610515</c:v>
                </c:pt>
                <c:pt idx="9">
                  <c:v>242.04592011599829</c:v>
                </c:pt>
                <c:pt idx="10">
                  <c:v>255.06984793353018</c:v>
                </c:pt>
                <c:pt idx="11">
                  <c:v>254.09809218680843</c:v>
                </c:pt>
                <c:pt idx="12">
                  <c:v>247.98065012539803</c:v>
                </c:pt>
                <c:pt idx="13">
                  <c:v>214.64200485738792</c:v>
                </c:pt>
                <c:pt idx="14">
                  <c:v>192.54670138914238</c:v>
                </c:pt>
                <c:pt idx="15">
                  <c:v>188.61243981137181</c:v>
                </c:pt>
                <c:pt idx="16">
                  <c:v>191.63949385211447</c:v>
                </c:pt>
                <c:pt idx="17">
                  <c:v>145.76934331874443</c:v>
                </c:pt>
                <c:pt idx="18">
                  <c:v>152.82263293147278</c:v>
                </c:pt>
                <c:pt idx="19">
                  <c:v>149.58015763610734</c:v>
                </c:pt>
                <c:pt idx="20">
                  <c:v>147.98571466712883</c:v>
                </c:pt>
                <c:pt idx="21">
                  <c:v>135.92535963181666</c:v>
                </c:pt>
                <c:pt idx="22">
                  <c:v>128.16519184746841</c:v>
                </c:pt>
                <c:pt idx="23">
                  <c:v>121.31543289778458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C0B-42AA-AE30-EC77EE1FD5C2}"/>
            </c:ext>
          </c:extLst>
        </c:ser>
        <c:ser>
          <c:idx val="5"/>
          <c:order val="6"/>
          <c:tx>
            <c:v>Total Critical Demands</c:v>
          </c:tx>
          <c:spPr>
            <a:ln w="28575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Profiles'!$AS$319:$AS$342</c:f>
              <c:numCache>
                <c:formatCode>0.00</c:formatCode>
                <c:ptCount val="24"/>
                <c:pt idx="0">
                  <c:v>78.071638065249246</c:v>
                </c:pt>
                <c:pt idx="1">
                  <c:v>69.366212975390511</c:v>
                </c:pt>
                <c:pt idx="2">
                  <c:v>68.154781774320512</c:v>
                </c:pt>
                <c:pt idx="3">
                  <c:v>65.181176589330661</c:v>
                </c:pt>
                <c:pt idx="4">
                  <c:v>65.04327634988536</c:v>
                </c:pt>
                <c:pt idx="5">
                  <c:v>67.394430479104429</c:v>
                </c:pt>
                <c:pt idx="6">
                  <c:v>78.470997582970909</c:v>
                </c:pt>
                <c:pt idx="7">
                  <c:v>89.176817266380013</c:v>
                </c:pt>
                <c:pt idx="8">
                  <c:v>105.49794916914377</c:v>
                </c:pt>
                <c:pt idx="9">
                  <c:v>113.90700808506541</c:v>
                </c:pt>
                <c:pt idx="10">
                  <c:v>121.36788848458883</c:v>
                </c:pt>
                <c:pt idx="11">
                  <c:v>124.83860093699288</c:v>
                </c:pt>
                <c:pt idx="12">
                  <c:v>122.8524767586252</c:v>
                </c:pt>
                <c:pt idx="13">
                  <c:v>112.87080356208446</c:v>
                </c:pt>
                <c:pt idx="14">
                  <c:v>106.43424768537109</c:v>
                </c:pt>
                <c:pt idx="15">
                  <c:v>105.73245586167265</c:v>
                </c:pt>
                <c:pt idx="16">
                  <c:v>110.76896215821731</c:v>
                </c:pt>
                <c:pt idx="17">
                  <c:v>111.4275184337459</c:v>
                </c:pt>
                <c:pt idx="18">
                  <c:v>119.64993081641336</c:v>
                </c:pt>
                <c:pt idx="19">
                  <c:v>116.12211559981206</c:v>
                </c:pt>
                <c:pt idx="20">
                  <c:v>113.33619075589448</c:v>
                </c:pt>
                <c:pt idx="21">
                  <c:v>104.92526372999887</c:v>
                </c:pt>
                <c:pt idx="22">
                  <c:v>97.634474021476834</c:v>
                </c:pt>
                <c:pt idx="23">
                  <c:v>86.411317458375365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2C0B-42AA-AE30-EC77EE1FD5C2}"/>
            </c:ext>
          </c:extLst>
        </c:ser>
        <c:ser>
          <c:idx val="0"/>
          <c:order val="7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Profiles'!$E$319:$E$342</c:f>
              <c:numCache>
                <c:formatCode>0.00</c:formatCode>
                <c:ptCount val="24"/>
                <c:pt idx="0">
                  <c:v>69.421638065249255</c:v>
                </c:pt>
                <c:pt idx="1">
                  <c:v>62.216212975390519</c:v>
                </c:pt>
                <c:pt idx="2">
                  <c:v>61.004781774320513</c:v>
                </c:pt>
                <c:pt idx="3">
                  <c:v>58.031176589330663</c:v>
                </c:pt>
                <c:pt idx="4">
                  <c:v>57.893276349885369</c:v>
                </c:pt>
                <c:pt idx="5">
                  <c:v>57.644430479104429</c:v>
                </c:pt>
                <c:pt idx="6">
                  <c:v>59.520997582970907</c:v>
                </c:pt>
                <c:pt idx="7">
                  <c:v>63.726817266380024</c:v>
                </c:pt>
                <c:pt idx="8">
                  <c:v>74.697949169143769</c:v>
                </c:pt>
                <c:pt idx="9">
                  <c:v>81.507008085065408</c:v>
                </c:pt>
                <c:pt idx="10">
                  <c:v>87.317888484588821</c:v>
                </c:pt>
                <c:pt idx="11">
                  <c:v>89.538600936992864</c:v>
                </c:pt>
                <c:pt idx="12">
                  <c:v>88.902476758625212</c:v>
                </c:pt>
                <c:pt idx="13">
                  <c:v>79.120803562084461</c:v>
                </c:pt>
                <c:pt idx="14">
                  <c:v>73.184247685371091</c:v>
                </c:pt>
                <c:pt idx="15">
                  <c:v>75.982455861672648</c:v>
                </c:pt>
                <c:pt idx="16">
                  <c:v>79.668962158217298</c:v>
                </c:pt>
                <c:pt idx="17">
                  <c:v>79.177518433745902</c:v>
                </c:pt>
                <c:pt idx="18">
                  <c:v>88.749930816413368</c:v>
                </c:pt>
                <c:pt idx="19">
                  <c:v>86.372115599812062</c:v>
                </c:pt>
                <c:pt idx="20">
                  <c:v>87.036190755894481</c:v>
                </c:pt>
                <c:pt idx="21">
                  <c:v>79.475263729998886</c:v>
                </c:pt>
                <c:pt idx="22">
                  <c:v>75.984474021476842</c:v>
                </c:pt>
                <c:pt idx="23">
                  <c:v>73.161317458375365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2C0B-42AA-AE30-EC77EE1FD5C2}"/>
            </c:ext>
          </c:extLst>
        </c:ser>
        <c:ser>
          <c:idx val="1"/>
          <c:order val="8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Profiles'!$M$319:$M$342</c:f>
              <c:numCache>
                <c:formatCode>General</c:formatCode>
                <c:ptCount val="24"/>
                <c:pt idx="0">
                  <c:v>6</c:v>
                </c:pt>
                <c:pt idx="1">
                  <c:v>4.5</c:v>
                </c:pt>
                <c:pt idx="2">
                  <c:v>4.5</c:v>
                </c:pt>
                <c:pt idx="3">
                  <c:v>4.5</c:v>
                </c:pt>
                <c:pt idx="4">
                  <c:v>4.5</c:v>
                </c:pt>
                <c:pt idx="5">
                  <c:v>6</c:v>
                </c:pt>
                <c:pt idx="6">
                  <c:v>6</c:v>
                </c:pt>
                <c:pt idx="7">
                  <c:v>9</c:v>
                </c:pt>
                <c:pt idx="8">
                  <c:v>10.5</c:v>
                </c:pt>
                <c:pt idx="9">
                  <c:v>10.95</c:v>
                </c:pt>
                <c:pt idx="10">
                  <c:v>11.25</c:v>
                </c:pt>
                <c:pt idx="11">
                  <c:v>12</c:v>
                </c:pt>
                <c:pt idx="12">
                  <c:v>12.75</c:v>
                </c:pt>
                <c:pt idx="13">
                  <c:v>12.75</c:v>
                </c:pt>
                <c:pt idx="14">
                  <c:v>12.75</c:v>
                </c:pt>
                <c:pt idx="15">
                  <c:v>12</c:v>
                </c:pt>
                <c:pt idx="16">
                  <c:v>11.25</c:v>
                </c:pt>
                <c:pt idx="17">
                  <c:v>11.25</c:v>
                </c:pt>
                <c:pt idx="18">
                  <c:v>10.5</c:v>
                </c:pt>
                <c:pt idx="19">
                  <c:v>10.5</c:v>
                </c:pt>
                <c:pt idx="20">
                  <c:v>9.75</c:v>
                </c:pt>
                <c:pt idx="21">
                  <c:v>9</c:v>
                </c:pt>
                <c:pt idx="22">
                  <c:v>7.5</c:v>
                </c:pt>
                <c:pt idx="23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2C0B-42AA-AE30-EC77EE1FD5C2}"/>
            </c:ext>
          </c:extLst>
        </c:ser>
        <c:ser>
          <c:idx val="2"/>
          <c:order val="9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Profiles'!$AA$319:$AA$342</c:f>
              <c:numCache>
                <c:formatCode>General</c:formatCode>
                <c:ptCount val="24"/>
                <c:pt idx="0">
                  <c:v>2.3000000000000003</c:v>
                </c:pt>
                <c:pt idx="1">
                  <c:v>2.3000000000000003</c:v>
                </c:pt>
                <c:pt idx="2">
                  <c:v>2.3000000000000003</c:v>
                </c:pt>
                <c:pt idx="3">
                  <c:v>2.3000000000000003</c:v>
                </c:pt>
                <c:pt idx="4">
                  <c:v>2.3000000000000003</c:v>
                </c:pt>
                <c:pt idx="5">
                  <c:v>2.3000000000000003</c:v>
                </c:pt>
                <c:pt idx="6">
                  <c:v>11.5</c:v>
                </c:pt>
                <c:pt idx="7">
                  <c:v>16.099999999999998</c:v>
                </c:pt>
                <c:pt idx="8">
                  <c:v>16.099999999999998</c:v>
                </c:pt>
                <c:pt idx="9">
                  <c:v>17.25</c:v>
                </c:pt>
                <c:pt idx="10">
                  <c:v>18.400000000000002</c:v>
                </c:pt>
                <c:pt idx="11">
                  <c:v>18.400000000000002</c:v>
                </c:pt>
                <c:pt idx="12">
                  <c:v>16.099999999999998</c:v>
                </c:pt>
                <c:pt idx="13">
                  <c:v>16.099999999999998</c:v>
                </c:pt>
                <c:pt idx="14">
                  <c:v>16.099999999999998</c:v>
                </c:pt>
                <c:pt idx="15">
                  <c:v>16.099999999999998</c:v>
                </c:pt>
                <c:pt idx="16">
                  <c:v>18.400000000000002</c:v>
                </c:pt>
                <c:pt idx="17">
                  <c:v>19.55</c:v>
                </c:pt>
                <c:pt idx="18">
                  <c:v>19.55</c:v>
                </c:pt>
                <c:pt idx="19">
                  <c:v>18.400000000000002</c:v>
                </c:pt>
                <c:pt idx="20">
                  <c:v>16.099999999999998</c:v>
                </c:pt>
                <c:pt idx="21">
                  <c:v>16.099999999999998</c:v>
                </c:pt>
                <c:pt idx="22">
                  <c:v>13.799999999999999</c:v>
                </c:pt>
                <c:pt idx="23">
                  <c:v>6.8999999999999995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2C0B-42AA-AE30-EC77EE1FD5C2}"/>
            </c:ext>
          </c:extLst>
        </c:ser>
        <c:ser>
          <c:idx val="4"/>
          <c:order val="10"/>
          <c:tx>
            <c:v>Water Wells Demand</c:v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Profiles'!$AI$319:$AI$342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2C0B-42AA-AE30-EC77EE1FD5C2}"/>
            </c:ext>
          </c:extLst>
        </c:ser>
        <c:ser>
          <c:idx val="6"/>
          <c:order val="11"/>
          <c:tx>
            <c:v>MoH Clinic Demand</c:v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Profiles'!$AM$319:$AM$342</c:f>
              <c:numCache>
                <c:formatCode>0.00</c:formatCode>
                <c:ptCount val="2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  <c:pt idx="5">
                  <c:v>0.25</c:v>
                </c:pt>
                <c:pt idx="6">
                  <c:v>0.25</c:v>
                </c:pt>
                <c:pt idx="7">
                  <c:v>0.25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3.5</c:v>
                </c:pt>
                <c:pt idx="12">
                  <c:v>3.5</c:v>
                </c:pt>
                <c:pt idx="13">
                  <c:v>3.5</c:v>
                </c:pt>
                <c:pt idx="14">
                  <c:v>3</c:v>
                </c:pt>
                <c:pt idx="15">
                  <c:v>0.25</c:v>
                </c:pt>
                <c:pt idx="16">
                  <c:v>0.25</c:v>
                </c:pt>
                <c:pt idx="17">
                  <c:v>0.25</c:v>
                </c:pt>
                <c:pt idx="18">
                  <c:v>0.25</c:v>
                </c:pt>
                <c:pt idx="19">
                  <c:v>0.25</c:v>
                </c:pt>
                <c:pt idx="20">
                  <c:v>0.25</c:v>
                </c:pt>
                <c:pt idx="21">
                  <c:v>0.25</c:v>
                </c:pt>
                <c:pt idx="22">
                  <c:v>0.25</c:v>
                </c:pt>
                <c:pt idx="23">
                  <c:v>0.25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2C0B-42AA-AE30-EC77EE1FD5C2}"/>
            </c:ext>
          </c:extLst>
        </c:ser>
        <c:ser>
          <c:idx val="3"/>
          <c:order val="12"/>
          <c:tx>
            <c:v>Building Services Demand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Profiles'!$I$319:$I$342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2C0B-42AA-AE30-EC77EE1FD5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1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[$-F400]h:mm:ss\ AM/PM" sourceLinked="1"/>
        <c:majorTickMark val="none"/>
        <c:minorTickMark val="none"/>
        <c:tickLblPos val="nextTo"/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sz="1200" b="1" dirty="0"/>
              <a:t>Scenario 1 </a:t>
            </a:r>
          </a:p>
        </c:rich>
      </c:tx>
      <c:layout>
        <c:manualLayout>
          <c:xMode val="edge"/>
          <c:yMode val="edge"/>
          <c:x val="0.40636338383838383"/>
          <c:y val="4.45421626984126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10"/>
          <c:order val="0"/>
          <c:tx>
            <c:v>Battery Charge/Discharge</c:v>
          </c:tx>
          <c:spPr>
            <a:solidFill>
              <a:schemeClr val="accent6">
                <a:lumMod val="20000"/>
                <a:lumOff val="80000"/>
              </a:schemeClr>
            </a:solidFill>
            <a:ln w="25400">
              <a:noFill/>
            </a:ln>
            <a:effectLst/>
          </c:spPr>
          <c:val>
            <c:numRef>
              <c:f>'Load Profiles'!$CQ$121:$CQ$144</c:f>
              <c:numCache>
                <c:formatCode>General</c:formatCode>
                <c:ptCount val="24"/>
                <c:pt idx="0">
                  <c:v>245.07000978507062</c:v>
                </c:pt>
                <c:pt idx="1">
                  <c:v>216.83280407565314</c:v>
                </c:pt>
                <c:pt idx="2">
                  <c:v>213.39674466898185</c:v>
                </c:pt>
                <c:pt idx="3">
                  <c:v>204.96251905337425</c:v>
                </c:pt>
                <c:pt idx="4">
                  <c:v>204.57138382876579</c:v>
                </c:pt>
                <c:pt idx="5">
                  <c:v>225.6405664498235</c:v>
                </c:pt>
                <c:pt idx="6">
                  <c:v>245.54124197120368</c:v>
                </c:pt>
                <c:pt idx="7">
                  <c:v>217.89032858119276</c:v>
                </c:pt>
                <c:pt idx="8">
                  <c:v>264.07734364176821</c:v>
                </c:pt>
                <c:pt idx="9">
                  <c:v>379.88347218559727</c:v>
                </c:pt>
                <c:pt idx="10" formatCode="0.00">
                  <c:v>396</c:v>
                </c:pt>
                <c:pt idx="11" formatCode="0.00">
                  <c:v>462.12817736369908</c:v>
                </c:pt>
                <c:pt idx="12" formatCode="0.00">
                  <c:v>483.07958436853005</c:v>
                </c:pt>
                <c:pt idx="13" formatCode="0.00">
                  <c:v>472.30457505175991</c:v>
                </c:pt>
                <c:pt idx="14" formatCode="0.00">
                  <c:v>429.20453778467913</c:v>
                </c:pt>
                <c:pt idx="15">
                  <c:v>362</c:v>
                </c:pt>
                <c:pt idx="16">
                  <c:v>380.72319016338315</c:v>
                </c:pt>
                <c:pt idx="17">
                  <c:v>282.8009493099911</c:v>
                </c:pt>
                <c:pt idx="18">
                  <c:v>299.1862126903564</c:v>
                </c:pt>
                <c:pt idx="19">
                  <c:v>351.41790266132608</c:v>
                </c:pt>
                <c:pt idx="20">
                  <c:v>335.99657216088735</c:v>
                </c:pt>
                <c:pt idx="21">
                  <c:v>315.3132192636333</c:v>
                </c:pt>
                <c:pt idx="22">
                  <c:v>285.4178836949369</c:v>
                </c:pt>
                <c:pt idx="23">
                  <c:v>251.59336579556918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81-4C10-9D89-D9030970154C}"/>
            </c:ext>
          </c:extLst>
        </c:ser>
        <c:ser>
          <c:idx val="8"/>
          <c:order val="1"/>
          <c:tx>
            <c:v>Generator Supply</c:v>
          </c:tx>
          <c:spPr>
            <a:solidFill>
              <a:schemeClr val="accent2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Profiles'!$CR$121:$CR$144</c:f>
              <c:numCache>
                <c:formatCode>General</c:formatCode>
                <c:ptCount val="24"/>
                <c:pt idx="0">
                  <c:v>188.51539214236203</c:v>
                </c:pt>
                <c:pt idx="1">
                  <c:v>166.79446467357934</c:v>
                </c:pt>
                <c:pt idx="2">
                  <c:v>164.15134205306296</c:v>
                </c:pt>
                <c:pt idx="3">
                  <c:v>157.66347619490327</c:v>
                </c:pt>
                <c:pt idx="4">
                  <c:v>157.36260294520446</c:v>
                </c:pt>
                <c:pt idx="5">
                  <c:v>173.56966649986424</c:v>
                </c:pt>
                <c:pt idx="6">
                  <c:v>194.86399472648199</c:v>
                </c:pt>
                <c:pt idx="7">
                  <c:v>217.89032858119276</c:v>
                </c:pt>
                <c:pt idx="18">
                  <c:v>299.1862126903564</c:v>
                </c:pt>
                <c:pt idx="19">
                  <c:v>292.84825221777174</c:v>
                </c:pt>
                <c:pt idx="20">
                  <c:v>279.99714346740615</c:v>
                </c:pt>
                <c:pt idx="21">
                  <c:v>252.25057541090663</c:v>
                </c:pt>
                <c:pt idx="22">
                  <c:v>228.3343069559495</c:v>
                </c:pt>
                <c:pt idx="23">
                  <c:v>201.27469263645534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81-4C10-9D89-D9030970154C}"/>
            </c:ext>
          </c:extLst>
        </c:ser>
        <c:ser>
          <c:idx val="7"/>
          <c:order val="2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Profiles'!$CM$121:$CM$144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387.41175669364827</c:v>
                </c:pt>
                <c:pt idx="11">
                  <c:v>396.25694749889351</c:v>
                </c:pt>
                <c:pt idx="12">
                  <c:v>396.06904020063689</c:v>
                </c:pt>
                <c:pt idx="13">
                  <c:v>374.22720777182064</c:v>
                </c:pt>
                <c:pt idx="14">
                  <c:v>360.27472222262782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81-4C10-9D89-D9030970154C}"/>
            </c:ext>
          </c:extLst>
        </c:ser>
        <c:ser>
          <c:idx val="11"/>
          <c:order val="3"/>
          <c:tx>
            <c:strRef>
              <c:f>'Load Profiles'!$CS$120</c:f>
              <c:strCache>
                <c:ptCount val="1"/>
                <c:pt idx="0">
                  <c:v>5% Battery area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val>
            <c:numRef>
              <c:f>'Load Profiles'!$CS$121:$CS$144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81-4C10-9D89-D903097015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4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Profiles'!$AW$121:$AW$144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400.47117960662536</c:v>
                </c:pt>
                <c:pt idx="11">
                  <c:v>462.12817736369908</c:v>
                </c:pt>
                <c:pt idx="12">
                  <c:v>483.07958436853005</c:v>
                </c:pt>
                <c:pt idx="13">
                  <c:v>472.30457505175991</c:v>
                </c:pt>
                <c:pt idx="14">
                  <c:v>429.20453778467913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481-4C10-9D89-D9030970154C}"/>
            </c:ext>
          </c:extLst>
        </c:ser>
        <c:ser>
          <c:idx val="5"/>
          <c:order val="5"/>
          <c:tx>
            <c:v>Total Demand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Profiles'!$AS$121:$AS$144</c:f>
              <c:numCache>
                <c:formatCode>0.00</c:formatCode>
                <c:ptCount val="24"/>
                <c:pt idx="0">
                  <c:v>188.51539214236203</c:v>
                </c:pt>
                <c:pt idx="1">
                  <c:v>166.79446467357934</c:v>
                </c:pt>
                <c:pt idx="2">
                  <c:v>164.15134205306296</c:v>
                </c:pt>
                <c:pt idx="3">
                  <c:v>157.66347619490327</c:v>
                </c:pt>
                <c:pt idx="4">
                  <c:v>157.36260294520446</c:v>
                </c:pt>
                <c:pt idx="5">
                  <c:v>173.56966649986424</c:v>
                </c:pt>
                <c:pt idx="6">
                  <c:v>194.86399472648199</c:v>
                </c:pt>
                <c:pt idx="7">
                  <c:v>217.89032858119276</c:v>
                </c:pt>
                <c:pt idx="8">
                  <c:v>264.07734364176821</c:v>
                </c:pt>
                <c:pt idx="9">
                  <c:v>379.88347218559727</c:v>
                </c:pt>
                <c:pt idx="10">
                  <c:v>387.41175669364827</c:v>
                </c:pt>
                <c:pt idx="11">
                  <c:v>396.25694749889351</c:v>
                </c:pt>
                <c:pt idx="12">
                  <c:v>396.06904020063689</c:v>
                </c:pt>
                <c:pt idx="13">
                  <c:v>374.22720777182064</c:v>
                </c:pt>
                <c:pt idx="14">
                  <c:v>360.27472222262782</c:v>
                </c:pt>
                <c:pt idx="15">
                  <c:v>365.87990369819488</c:v>
                </c:pt>
                <c:pt idx="16">
                  <c:v>380.72319016338315</c:v>
                </c:pt>
                <c:pt idx="17">
                  <c:v>282.8009493099911</c:v>
                </c:pt>
                <c:pt idx="18">
                  <c:v>299.1862126903564</c:v>
                </c:pt>
                <c:pt idx="19">
                  <c:v>292.84825221777174</c:v>
                </c:pt>
                <c:pt idx="20">
                  <c:v>279.99714346740615</c:v>
                </c:pt>
                <c:pt idx="21">
                  <c:v>252.25057541090663</c:v>
                </c:pt>
                <c:pt idx="22">
                  <c:v>228.3343069559495</c:v>
                </c:pt>
                <c:pt idx="23">
                  <c:v>201.27469263645534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481-4C10-9D89-D9030970154C}"/>
            </c:ext>
          </c:extLst>
        </c:ser>
        <c:ser>
          <c:idx val="0"/>
          <c:order val="6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Profiles'!$E$121:$E$144</c:f>
              <c:numCache>
                <c:formatCode>0.00</c:formatCode>
                <c:ptCount val="24"/>
                <c:pt idx="0">
                  <c:v>151.46539214236202</c:v>
                </c:pt>
                <c:pt idx="1">
                  <c:v>135.74446467357933</c:v>
                </c:pt>
                <c:pt idx="2">
                  <c:v>133.10134205306295</c:v>
                </c:pt>
                <c:pt idx="3">
                  <c:v>126.61347619490326</c:v>
                </c:pt>
                <c:pt idx="4">
                  <c:v>126.31260294520443</c:v>
                </c:pt>
                <c:pt idx="5">
                  <c:v>125.76966649986421</c:v>
                </c:pt>
                <c:pt idx="6">
                  <c:v>129.86399472648199</c:v>
                </c:pt>
                <c:pt idx="7">
                  <c:v>139.04032858119277</c:v>
                </c:pt>
                <c:pt idx="8">
                  <c:v>162.97734364176821</c:v>
                </c:pt>
                <c:pt idx="9">
                  <c:v>177.83347218559726</c:v>
                </c:pt>
                <c:pt idx="10">
                  <c:v>190.51175669364832</c:v>
                </c:pt>
                <c:pt idx="11">
                  <c:v>195.3569474988935</c:v>
                </c:pt>
                <c:pt idx="12">
                  <c:v>193.96904020063684</c:v>
                </c:pt>
                <c:pt idx="13">
                  <c:v>172.62720777182065</c:v>
                </c:pt>
                <c:pt idx="14">
                  <c:v>159.67472222262782</c:v>
                </c:pt>
                <c:pt idx="15">
                  <c:v>165.77990369819489</c:v>
                </c:pt>
                <c:pt idx="16">
                  <c:v>173.82319016338317</c:v>
                </c:pt>
                <c:pt idx="17">
                  <c:v>172.75094930999109</c:v>
                </c:pt>
                <c:pt idx="18">
                  <c:v>193.63621269035642</c:v>
                </c:pt>
                <c:pt idx="19">
                  <c:v>188.44825221777177</c:v>
                </c:pt>
                <c:pt idx="20">
                  <c:v>189.89714346740612</c:v>
                </c:pt>
                <c:pt idx="21">
                  <c:v>173.40057541090664</c:v>
                </c:pt>
                <c:pt idx="22">
                  <c:v>165.78430695594949</c:v>
                </c:pt>
                <c:pt idx="23">
                  <c:v>159.62469263645534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2481-4C10-9D89-D9030970154C}"/>
            </c:ext>
          </c:extLst>
        </c:ser>
        <c:ser>
          <c:idx val="1"/>
          <c:order val="7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Profiles'!$M$121:$M$144</c:f>
              <c:numCache>
                <c:formatCode>General</c:formatCode>
                <c:ptCount val="24"/>
                <c:pt idx="0">
                  <c:v>24</c:v>
                </c:pt>
                <c:pt idx="1">
                  <c:v>18</c:v>
                </c:pt>
                <c:pt idx="2">
                  <c:v>18</c:v>
                </c:pt>
                <c:pt idx="3">
                  <c:v>18</c:v>
                </c:pt>
                <c:pt idx="4">
                  <c:v>18</c:v>
                </c:pt>
                <c:pt idx="5">
                  <c:v>24</c:v>
                </c:pt>
                <c:pt idx="6">
                  <c:v>24</c:v>
                </c:pt>
                <c:pt idx="7">
                  <c:v>36</c:v>
                </c:pt>
                <c:pt idx="8">
                  <c:v>42</c:v>
                </c:pt>
                <c:pt idx="9">
                  <c:v>43.8</c:v>
                </c:pt>
                <c:pt idx="10">
                  <c:v>45</c:v>
                </c:pt>
                <c:pt idx="11">
                  <c:v>48</c:v>
                </c:pt>
                <c:pt idx="12">
                  <c:v>51</c:v>
                </c:pt>
                <c:pt idx="13">
                  <c:v>51</c:v>
                </c:pt>
                <c:pt idx="14">
                  <c:v>51</c:v>
                </c:pt>
                <c:pt idx="15">
                  <c:v>48</c:v>
                </c:pt>
                <c:pt idx="16">
                  <c:v>45</c:v>
                </c:pt>
                <c:pt idx="17">
                  <c:v>45</c:v>
                </c:pt>
                <c:pt idx="18">
                  <c:v>42</c:v>
                </c:pt>
                <c:pt idx="19">
                  <c:v>42</c:v>
                </c:pt>
                <c:pt idx="20">
                  <c:v>39</c:v>
                </c:pt>
                <c:pt idx="21">
                  <c:v>36</c:v>
                </c:pt>
                <c:pt idx="22">
                  <c:v>30</c:v>
                </c:pt>
                <c:pt idx="23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2481-4C10-9D89-D9030970154C}"/>
            </c:ext>
          </c:extLst>
        </c:ser>
        <c:ser>
          <c:idx val="2"/>
          <c:order val="8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Profiles'!$AA$121:$AA$144</c:f>
              <c:numCache>
                <c:formatCode>General</c:formatCode>
                <c:ptCount val="24"/>
                <c:pt idx="0">
                  <c:v>2.3000000000000003</c:v>
                </c:pt>
                <c:pt idx="1">
                  <c:v>2.3000000000000003</c:v>
                </c:pt>
                <c:pt idx="2">
                  <c:v>2.3000000000000003</c:v>
                </c:pt>
                <c:pt idx="3">
                  <c:v>2.3000000000000003</c:v>
                </c:pt>
                <c:pt idx="4">
                  <c:v>2.3000000000000003</c:v>
                </c:pt>
                <c:pt idx="5">
                  <c:v>2.3000000000000003</c:v>
                </c:pt>
                <c:pt idx="6">
                  <c:v>11.500000000000002</c:v>
                </c:pt>
                <c:pt idx="7">
                  <c:v>16.100000000000001</c:v>
                </c:pt>
                <c:pt idx="8">
                  <c:v>16.100000000000001</c:v>
                </c:pt>
                <c:pt idx="9">
                  <c:v>17.250000000000004</c:v>
                </c:pt>
                <c:pt idx="10">
                  <c:v>18.400000000000002</c:v>
                </c:pt>
                <c:pt idx="11">
                  <c:v>18.400000000000002</c:v>
                </c:pt>
                <c:pt idx="12">
                  <c:v>16.100000000000001</c:v>
                </c:pt>
                <c:pt idx="13">
                  <c:v>16.100000000000001</c:v>
                </c:pt>
                <c:pt idx="14">
                  <c:v>16.100000000000001</c:v>
                </c:pt>
                <c:pt idx="15">
                  <c:v>16.100000000000001</c:v>
                </c:pt>
                <c:pt idx="16">
                  <c:v>18.400000000000002</c:v>
                </c:pt>
                <c:pt idx="17">
                  <c:v>19.550000000000004</c:v>
                </c:pt>
                <c:pt idx="18">
                  <c:v>19.550000000000004</c:v>
                </c:pt>
                <c:pt idx="19">
                  <c:v>18.400000000000002</c:v>
                </c:pt>
                <c:pt idx="20">
                  <c:v>16.100000000000001</c:v>
                </c:pt>
                <c:pt idx="21">
                  <c:v>16.100000000000001</c:v>
                </c:pt>
                <c:pt idx="22">
                  <c:v>13.800000000000002</c:v>
                </c:pt>
                <c:pt idx="23">
                  <c:v>6.9000000000000012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2481-4C10-9D89-D9030970154C}"/>
            </c:ext>
          </c:extLst>
        </c:ser>
        <c:ser>
          <c:idx val="4"/>
          <c:order val="9"/>
          <c:tx>
            <c:v>Water Wells Demand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Profiles'!$AI$121:$AI$144</c:f>
              <c:numCache>
                <c:formatCode>General</c:formatCode>
                <c:ptCount val="2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2</c:v>
                </c:pt>
                <c:pt idx="22">
                  <c:v>2</c:v>
                </c:pt>
                <c:pt idx="2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2481-4C10-9D89-D9030970154C}"/>
            </c:ext>
          </c:extLst>
        </c:ser>
        <c:ser>
          <c:idx val="6"/>
          <c:order val="10"/>
          <c:tx>
            <c:v>MoH Clinic Demand</c:v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Profiles'!$AM$121:$AM$144</c:f>
              <c:numCache>
                <c:formatCode>0.00</c:formatCode>
                <c:ptCount val="24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2481-4C10-9D89-D9030970154C}"/>
            </c:ext>
          </c:extLst>
        </c:ser>
        <c:ser>
          <c:idx val="3"/>
          <c:order val="11"/>
          <c:tx>
            <c:v>Building Services Demand</c:v>
          </c:tx>
          <c:spPr>
            <a:ln w="19050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Profiles'!$I$121:$I$144</c:f>
              <c:numCache>
                <c:formatCode>General</c:formatCode>
                <c:ptCount val="2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16</c:v>
                </c:pt>
                <c:pt idx="6">
                  <c:v>24</c:v>
                </c:pt>
                <c:pt idx="7">
                  <c:v>24</c:v>
                </c:pt>
                <c:pt idx="8">
                  <c:v>32</c:v>
                </c:pt>
                <c:pt idx="9">
                  <c:v>32</c:v>
                </c:pt>
                <c:pt idx="10">
                  <c:v>24</c:v>
                </c:pt>
                <c:pt idx="11">
                  <c:v>24</c:v>
                </c:pt>
                <c:pt idx="12">
                  <c:v>24</c:v>
                </c:pt>
                <c:pt idx="13">
                  <c:v>24</c:v>
                </c:pt>
                <c:pt idx="14">
                  <c:v>24</c:v>
                </c:pt>
                <c:pt idx="15">
                  <c:v>32</c:v>
                </c:pt>
                <c:pt idx="16">
                  <c:v>40</c:v>
                </c:pt>
                <c:pt idx="17">
                  <c:v>40</c:v>
                </c:pt>
                <c:pt idx="18">
                  <c:v>40</c:v>
                </c:pt>
                <c:pt idx="19">
                  <c:v>40</c:v>
                </c:pt>
                <c:pt idx="20">
                  <c:v>32</c:v>
                </c:pt>
                <c:pt idx="21">
                  <c:v>24</c:v>
                </c:pt>
                <c:pt idx="22">
                  <c:v>16</c:v>
                </c:pt>
                <c:pt idx="2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2481-4C10-9D89-D903097015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1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[$-F400]h:mm:ss\ AM/PM" sourceLinked="1"/>
        <c:majorTickMark val="none"/>
        <c:minorTickMark val="none"/>
        <c:tickLblPos val="nextTo"/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sz="1200" b="1" dirty="0"/>
              <a:t>Scenario 2</a:t>
            </a:r>
          </a:p>
        </c:rich>
      </c:tx>
      <c:layout>
        <c:manualLayout>
          <c:xMode val="edge"/>
          <c:yMode val="edge"/>
          <c:x val="0.40636338383838383"/>
          <c:y val="4.45421626984126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10"/>
          <c:order val="0"/>
          <c:tx>
            <c:v>Battery Charge/Discharge</c:v>
          </c:tx>
          <c:spPr>
            <a:solidFill>
              <a:schemeClr val="accent6">
                <a:lumMod val="20000"/>
                <a:lumOff val="80000"/>
              </a:schemeClr>
            </a:solidFill>
            <a:ln w="25400">
              <a:noFill/>
            </a:ln>
            <a:effectLst/>
          </c:spPr>
          <c:val>
            <c:numRef>
              <c:f>'Load Profiles'!$CQ$219:$CQ$242</c:f>
              <c:numCache>
                <c:formatCode>General</c:formatCode>
                <c:ptCount val="24"/>
                <c:pt idx="0">
                  <c:v>154.72221812456678</c:v>
                </c:pt>
                <c:pt idx="1">
                  <c:v>136.76640658938192</c:v>
                </c:pt>
                <c:pt idx="2">
                  <c:v>134.45367429643008</c:v>
                </c:pt>
                <c:pt idx="3">
                  <c:v>128.77679167054035</c:v>
                </c:pt>
                <c:pt idx="4">
                  <c:v>128.51352757705388</c:v>
                </c:pt>
                <c:pt idx="5">
                  <c:v>136.08845818738118</c:v>
                </c:pt>
                <c:pt idx="6">
                  <c:v>147.94569079790952</c:v>
                </c:pt>
                <c:pt idx="7">
                  <c:v>122.55020536324547</c:v>
                </c:pt>
                <c:pt idx="8">
                  <c:v>148.76083977610514</c:v>
                </c:pt>
                <c:pt idx="9">
                  <c:v>199.29592011599829</c:v>
                </c:pt>
                <c:pt idx="10" formatCode="0.00">
                  <c:v>220.06776922949379</c:v>
                </c:pt>
                <c:pt idx="11" formatCode="0.00">
                  <c:v>253.94965298231568</c:v>
                </c:pt>
                <c:pt idx="12" formatCode="0.00">
                  <c:v>265.46291445172119</c:v>
                </c:pt>
                <c:pt idx="13" formatCode="0.00">
                  <c:v>259.5418085531698</c:v>
                </c:pt>
                <c:pt idx="14" formatCode="0.00">
                  <c:v>235.85738495896419</c:v>
                </c:pt>
                <c:pt idx="15" formatCode="0.00">
                  <c:v>190.46223973673679</c:v>
                </c:pt>
                <c:pt idx="16">
                  <c:v>193.03949385211448</c:v>
                </c:pt>
                <c:pt idx="17">
                  <c:v>154.31934331874444</c:v>
                </c:pt>
                <c:pt idx="18">
                  <c:v>164.37263293147279</c:v>
                </c:pt>
                <c:pt idx="19">
                  <c:v>159.98015763610735</c:v>
                </c:pt>
                <c:pt idx="20">
                  <c:v>187.3028576005546</c:v>
                </c:pt>
                <c:pt idx="21">
                  <c:v>198.32292021301154</c:v>
                </c:pt>
                <c:pt idx="22">
                  <c:v>184.47006917396405</c:v>
                </c:pt>
                <c:pt idx="23">
                  <c:v>165.53665110024937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1E-4940-809C-1035820BCC1B}"/>
            </c:ext>
          </c:extLst>
        </c:ser>
        <c:ser>
          <c:idx val="8"/>
          <c:order val="1"/>
          <c:tx>
            <c:v>Generator Supply</c:v>
          </c:tx>
          <c:spPr>
            <a:solidFill>
              <a:schemeClr val="accent2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Profiles'!$CR$219:$CR$242</c:f>
              <c:numCache>
                <c:formatCode>General</c:formatCode>
                <c:ptCount val="24"/>
                <c:pt idx="0">
                  <c:v>110.51587008897626</c:v>
                </c:pt>
                <c:pt idx="1">
                  <c:v>97.690290420987068</c:v>
                </c:pt>
                <c:pt idx="2">
                  <c:v>96.038338783164335</c:v>
                </c:pt>
                <c:pt idx="3">
                  <c:v>91.983422621814526</c:v>
                </c:pt>
                <c:pt idx="4">
                  <c:v>91.795376840752766</c:v>
                </c:pt>
                <c:pt idx="5">
                  <c:v>97.206041562415123</c:v>
                </c:pt>
                <c:pt idx="6">
                  <c:v>108.96499670405123</c:v>
                </c:pt>
                <c:pt idx="7">
                  <c:v>122.55020536324547</c:v>
                </c:pt>
                <c:pt idx="19">
                  <c:v>159.98015763610735</c:v>
                </c:pt>
                <c:pt idx="20">
                  <c:v>156.08571466712883</c:v>
                </c:pt>
                <c:pt idx="21">
                  <c:v>144.02535963181666</c:v>
                </c:pt>
                <c:pt idx="22">
                  <c:v>133.96519184746845</c:v>
                </c:pt>
                <c:pt idx="23">
                  <c:v>120.21543289778458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1E-4940-809C-1035820BCC1B}"/>
            </c:ext>
          </c:extLst>
        </c:ser>
        <c:ser>
          <c:idx val="7"/>
          <c:order val="2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Profiles'!$CM$219:$CM$242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3.2895032769730013</c:v>
                </c:pt>
                <c:pt idx="7">
                  <c:v>30.263430148151613</c:v>
                </c:pt>
                <c:pt idx="8">
                  <c:v>95.066644704519732</c:v>
                </c:pt>
                <c:pt idx="9">
                  <c:v>163.81726319325546</c:v>
                </c:pt>
                <c:pt idx="10">
                  <c:v>209.46984793353019</c:v>
                </c:pt>
                <c:pt idx="11">
                  <c:v>214.99809218680844</c:v>
                </c:pt>
                <c:pt idx="12">
                  <c:v>213.83065012539802</c:v>
                </c:pt>
                <c:pt idx="13">
                  <c:v>199.99200485738791</c:v>
                </c:pt>
                <c:pt idx="14">
                  <c:v>190.89670138914238</c:v>
                </c:pt>
                <c:pt idx="15">
                  <c:v>187.71243981137181</c:v>
                </c:pt>
                <c:pt idx="16">
                  <c:v>125.65902518036866</c:v>
                </c:pt>
                <c:pt idx="17">
                  <c:v>52.303102103870721</c:v>
                </c:pt>
                <c:pt idx="18">
                  <c:v>9.2106091755244037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1E-4940-809C-1035820BCC1B}"/>
            </c:ext>
          </c:extLst>
        </c:ser>
        <c:ser>
          <c:idx val="11"/>
          <c:order val="3"/>
          <c:tx>
            <c:strRef>
              <c:f>'Load Profiles'!$CS$120</c:f>
              <c:strCache>
                <c:ptCount val="1"/>
                <c:pt idx="0">
                  <c:v>5% Battery area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 w="25400">
              <a:noFill/>
            </a:ln>
            <a:effectLst/>
          </c:spPr>
          <c:val>
            <c:numRef>
              <c:f>'Load Profiles'!$CS$219:$CS$242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F1E-4940-809C-1035820BCC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4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Profiles'!$AW$219:$AW$242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3.2895032769730013</c:v>
                </c:pt>
                <c:pt idx="7">
                  <c:v>30.263430148151613</c:v>
                </c:pt>
                <c:pt idx="8">
                  <c:v>95.066644704519732</c:v>
                </c:pt>
                <c:pt idx="9">
                  <c:v>163.81726319325546</c:v>
                </c:pt>
                <c:pt idx="10">
                  <c:v>220.06776922949379</c:v>
                </c:pt>
                <c:pt idx="11">
                  <c:v>253.94965298231568</c:v>
                </c:pt>
                <c:pt idx="12">
                  <c:v>265.46291445172119</c:v>
                </c:pt>
                <c:pt idx="13">
                  <c:v>259.5418085531698</c:v>
                </c:pt>
                <c:pt idx="14">
                  <c:v>235.85738495896419</c:v>
                </c:pt>
                <c:pt idx="15">
                  <c:v>190.46223973673679</c:v>
                </c:pt>
                <c:pt idx="16">
                  <c:v>125.65902518036866</c:v>
                </c:pt>
                <c:pt idx="17">
                  <c:v>52.303102103870721</c:v>
                </c:pt>
                <c:pt idx="18">
                  <c:v>9.2106091755244037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F1E-4940-809C-1035820BCC1B}"/>
            </c:ext>
          </c:extLst>
        </c:ser>
        <c:ser>
          <c:idx val="12"/>
          <c:order val="5"/>
          <c:tx>
            <c:v>Total Demands</c:v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'Load Profiles'!$AS$81:$AS$104</c:f>
              <c:numCache>
                <c:formatCode>0.00</c:formatCode>
                <c:ptCount val="24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366.77990369819486</c:v>
                </c:pt>
                <c:pt idx="16">
                  <c:v>379.32319016338317</c:v>
                </c:pt>
                <c:pt idx="17">
                  <c:v>274.25094930999109</c:v>
                </c:pt>
                <c:pt idx="18">
                  <c:v>287.63621269035639</c:v>
                </c:pt>
                <c:pt idx="19">
                  <c:v>282.44825221777177</c:v>
                </c:pt>
                <c:pt idx="20">
                  <c:v>271.89714346740612</c:v>
                </c:pt>
                <c:pt idx="21">
                  <c:v>244.15057541090664</c:v>
                </c:pt>
                <c:pt idx="22">
                  <c:v>222.53430695594949</c:v>
                </c:pt>
                <c:pt idx="23">
                  <c:v>202.37469263645534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F1E-4940-809C-1035820BCC1B}"/>
            </c:ext>
          </c:extLst>
        </c:ser>
        <c:ser>
          <c:idx val="5"/>
          <c:order val="6"/>
          <c:tx>
            <c:v>Total Essential Demands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Profiles'!$AS$219:$AS$242</c:f>
              <c:numCache>
                <c:formatCode>0.00</c:formatCode>
                <c:ptCount val="24"/>
                <c:pt idx="0">
                  <c:v>110.51587008897626</c:v>
                </c:pt>
                <c:pt idx="1">
                  <c:v>97.690290420987068</c:v>
                </c:pt>
                <c:pt idx="2">
                  <c:v>96.038338783164335</c:v>
                </c:pt>
                <c:pt idx="3">
                  <c:v>91.983422621814526</c:v>
                </c:pt>
                <c:pt idx="4">
                  <c:v>91.795376840752766</c:v>
                </c:pt>
                <c:pt idx="5">
                  <c:v>97.206041562415123</c:v>
                </c:pt>
                <c:pt idx="6">
                  <c:v>108.96499670405123</c:v>
                </c:pt>
                <c:pt idx="7">
                  <c:v>122.55020536324547</c:v>
                </c:pt>
                <c:pt idx="8">
                  <c:v>148.76083977610514</c:v>
                </c:pt>
                <c:pt idx="9">
                  <c:v>199.29592011599829</c:v>
                </c:pt>
                <c:pt idx="10">
                  <c:v>209.46984793353019</c:v>
                </c:pt>
                <c:pt idx="11">
                  <c:v>214.99809218680844</c:v>
                </c:pt>
                <c:pt idx="12">
                  <c:v>213.83065012539802</c:v>
                </c:pt>
                <c:pt idx="13">
                  <c:v>199.99200485738791</c:v>
                </c:pt>
                <c:pt idx="14">
                  <c:v>190.89670138914238</c:v>
                </c:pt>
                <c:pt idx="15">
                  <c:v>187.71243981137181</c:v>
                </c:pt>
                <c:pt idx="16">
                  <c:v>193.03949385211448</c:v>
                </c:pt>
                <c:pt idx="17">
                  <c:v>154.31934331874444</c:v>
                </c:pt>
                <c:pt idx="18">
                  <c:v>164.37263293147279</c:v>
                </c:pt>
                <c:pt idx="19">
                  <c:v>159.98015763610735</c:v>
                </c:pt>
                <c:pt idx="20">
                  <c:v>156.08571466712883</c:v>
                </c:pt>
                <c:pt idx="21">
                  <c:v>144.02535963181666</c:v>
                </c:pt>
                <c:pt idx="22">
                  <c:v>133.96519184746845</c:v>
                </c:pt>
                <c:pt idx="23">
                  <c:v>120.21543289778458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5F1E-4940-809C-1035820BCC1B}"/>
            </c:ext>
          </c:extLst>
        </c:ser>
        <c:ser>
          <c:idx val="0"/>
          <c:order val="7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Profiles'!$E$219:$E$242</c:f>
              <c:numCache>
                <c:formatCode>0.00</c:formatCode>
                <c:ptCount val="24"/>
                <c:pt idx="0">
                  <c:v>94.665870088976263</c:v>
                </c:pt>
                <c:pt idx="1">
                  <c:v>84.840290420987074</c:v>
                </c:pt>
                <c:pt idx="2">
                  <c:v>83.18833878316434</c:v>
                </c:pt>
                <c:pt idx="3">
                  <c:v>79.133422621814532</c:v>
                </c:pt>
                <c:pt idx="4">
                  <c:v>78.945376840752772</c:v>
                </c:pt>
                <c:pt idx="5">
                  <c:v>78.606041562415129</c:v>
                </c:pt>
                <c:pt idx="6">
                  <c:v>81.164996704051234</c:v>
                </c:pt>
                <c:pt idx="7">
                  <c:v>86.900205363245476</c:v>
                </c:pt>
                <c:pt idx="8">
                  <c:v>101.86083977610512</c:v>
                </c:pt>
                <c:pt idx="9">
                  <c:v>111.14592011599829</c:v>
                </c:pt>
                <c:pt idx="10">
                  <c:v>119.0698479335302</c:v>
                </c:pt>
                <c:pt idx="11">
                  <c:v>122.09809218680843</c:v>
                </c:pt>
                <c:pt idx="12">
                  <c:v>121.23065012539801</c:v>
                </c:pt>
                <c:pt idx="13">
                  <c:v>107.8920048573879</c:v>
                </c:pt>
                <c:pt idx="14">
                  <c:v>99.796701389142385</c:v>
                </c:pt>
                <c:pt idx="15">
                  <c:v>103.6124398113718</c:v>
                </c:pt>
                <c:pt idx="16">
                  <c:v>108.63949385211448</c:v>
                </c:pt>
                <c:pt idx="17">
                  <c:v>107.96934331874442</c:v>
                </c:pt>
                <c:pt idx="18">
                  <c:v>121.02263293147277</c:v>
                </c:pt>
                <c:pt idx="19">
                  <c:v>117.78015763610735</c:v>
                </c:pt>
                <c:pt idx="20">
                  <c:v>118.68571466712882</c:v>
                </c:pt>
                <c:pt idx="21">
                  <c:v>108.37535963181665</c:v>
                </c:pt>
                <c:pt idx="22">
                  <c:v>103.61519184746842</c:v>
                </c:pt>
                <c:pt idx="23">
                  <c:v>99.765432897784578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5F1E-4940-809C-1035820BCC1B}"/>
            </c:ext>
          </c:extLst>
        </c:ser>
        <c:ser>
          <c:idx val="1"/>
          <c:order val="8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Profiles'!$M$219:$M$242</c:f>
              <c:numCache>
                <c:formatCode>General</c:formatCode>
                <c:ptCount val="24"/>
                <c:pt idx="0">
                  <c:v>12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  <c:pt idx="4">
                  <c:v>9</c:v>
                </c:pt>
                <c:pt idx="5">
                  <c:v>12</c:v>
                </c:pt>
                <c:pt idx="6">
                  <c:v>12</c:v>
                </c:pt>
                <c:pt idx="7">
                  <c:v>18</c:v>
                </c:pt>
                <c:pt idx="8">
                  <c:v>21</c:v>
                </c:pt>
                <c:pt idx="9">
                  <c:v>21.9</c:v>
                </c:pt>
                <c:pt idx="10">
                  <c:v>22.5</c:v>
                </c:pt>
                <c:pt idx="11">
                  <c:v>24</c:v>
                </c:pt>
                <c:pt idx="12">
                  <c:v>25.5</c:v>
                </c:pt>
                <c:pt idx="13">
                  <c:v>25.5</c:v>
                </c:pt>
                <c:pt idx="14">
                  <c:v>25.5</c:v>
                </c:pt>
                <c:pt idx="15">
                  <c:v>24</c:v>
                </c:pt>
                <c:pt idx="16">
                  <c:v>22.5</c:v>
                </c:pt>
                <c:pt idx="17">
                  <c:v>22.5</c:v>
                </c:pt>
                <c:pt idx="18">
                  <c:v>21</c:v>
                </c:pt>
                <c:pt idx="19">
                  <c:v>21</c:v>
                </c:pt>
                <c:pt idx="20">
                  <c:v>19.5</c:v>
                </c:pt>
                <c:pt idx="21">
                  <c:v>18</c:v>
                </c:pt>
                <c:pt idx="22">
                  <c:v>15</c:v>
                </c:pt>
                <c:pt idx="23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5F1E-4940-809C-1035820BCC1B}"/>
            </c:ext>
          </c:extLst>
        </c:ser>
        <c:ser>
          <c:idx val="2"/>
          <c:order val="9"/>
          <c:tx>
            <c:v>Schools + Kindergarten Demand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Profiles'!$AA$219:$AA$242</c:f>
              <c:numCache>
                <c:formatCode>General</c:formatCode>
                <c:ptCount val="24"/>
                <c:pt idx="0">
                  <c:v>2.3000000000000003</c:v>
                </c:pt>
                <c:pt idx="1">
                  <c:v>2.3000000000000003</c:v>
                </c:pt>
                <c:pt idx="2">
                  <c:v>2.3000000000000003</c:v>
                </c:pt>
                <c:pt idx="3">
                  <c:v>2.3000000000000003</c:v>
                </c:pt>
                <c:pt idx="4">
                  <c:v>2.3000000000000003</c:v>
                </c:pt>
                <c:pt idx="5">
                  <c:v>2.3000000000000003</c:v>
                </c:pt>
                <c:pt idx="6">
                  <c:v>11.500000000000002</c:v>
                </c:pt>
                <c:pt idx="7">
                  <c:v>16.100000000000001</c:v>
                </c:pt>
                <c:pt idx="8">
                  <c:v>16.100000000000001</c:v>
                </c:pt>
                <c:pt idx="9">
                  <c:v>17.250000000000004</c:v>
                </c:pt>
                <c:pt idx="10">
                  <c:v>18.400000000000002</c:v>
                </c:pt>
                <c:pt idx="11">
                  <c:v>18.400000000000002</c:v>
                </c:pt>
                <c:pt idx="12">
                  <c:v>16.100000000000001</c:v>
                </c:pt>
                <c:pt idx="13">
                  <c:v>16.100000000000001</c:v>
                </c:pt>
                <c:pt idx="14">
                  <c:v>16.100000000000001</c:v>
                </c:pt>
                <c:pt idx="15">
                  <c:v>16.100000000000001</c:v>
                </c:pt>
                <c:pt idx="16">
                  <c:v>18.400000000000002</c:v>
                </c:pt>
                <c:pt idx="17">
                  <c:v>19.550000000000004</c:v>
                </c:pt>
                <c:pt idx="18">
                  <c:v>19.550000000000004</c:v>
                </c:pt>
                <c:pt idx="19">
                  <c:v>18.400000000000002</c:v>
                </c:pt>
                <c:pt idx="20">
                  <c:v>16.100000000000001</c:v>
                </c:pt>
                <c:pt idx="21">
                  <c:v>16.100000000000001</c:v>
                </c:pt>
                <c:pt idx="22">
                  <c:v>13.800000000000002</c:v>
                </c:pt>
                <c:pt idx="23">
                  <c:v>6.9000000000000012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5F1E-4940-809C-1035820BCC1B}"/>
            </c:ext>
          </c:extLst>
        </c:ser>
        <c:ser>
          <c:idx val="4"/>
          <c:order val="10"/>
          <c:tx>
            <c:v>Water Wells Demand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Profiles'!$AI$219:$AI$242</c:f>
              <c:numCache>
                <c:formatCode>General</c:formatCode>
                <c:ptCount val="24"/>
                <c:pt idx="0">
                  <c:v>0.8</c:v>
                </c:pt>
                <c:pt idx="1">
                  <c:v>0.8</c:v>
                </c:pt>
                <c:pt idx="2">
                  <c:v>0.8</c:v>
                </c:pt>
                <c:pt idx="3">
                  <c:v>0.8</c:v>
                </c:pt>
                <c:pt idx="4">
                  <c:v>0.8</c:v>
                </c:pt>
                <c:pt idx="5">
                  <c:v>0.8</c:v>
                </c:pt>
                <c:pt idx="6">
                  <c:v>0.8</c:v>
                </c:pt>
                <c:pt idx="7">
                  <c:v>0.8</c:v>
                </c:pt>
                <c:pt idx="8">
                  <c:v>0.8</c:v>
                </c:pt>
                <c:pt idx="9">
                  <c:v>40</c:v>
                </c:pt>
                <c:pt idx="10">
                  <c:v>40</c:v>
                </c:pt>
                <c:pt idx="11">
                  <c:v>40</c:v>
                </c:pt>
                <c:pt idx="12">
                  <c:v>40</c:v>
                </c:pt>
                <c:pt idx="13">
                  <c:v>40</c:v>
                </c:pt>
                <c:pt idx="14">
                  <c:v>40</c:v>
                </c:pt>
                <c:pt idx="15">
                  <c:v>40</c:v>
                </c:pt>
                <c:pt idx="16">
                  <c:v>40</c:v>
                </c:pt>
                <c:pt idx="17">
                  <c:v>0.8</c:v>
                </c:pt>
                <c:pt idx="18">
                  <c:v>0.8</c:v>
                </c:pt>
                <c:pt idx="19">
                  <c:v>0.8</c:v>
                </c:pt>
                <c:pt idx="20">
                  <c:v>0.8</c:v>
                </c:pt>
                <c:pt idx="21">
                  <c:v>0.8</c:v>
                </c:pt>
                <c:pt idx="22">
                  <c:v>0.8</c:v>
                </c:pt>
                <c:pt idx="23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5F1E-4940-809C-1035820BCC1B}"/>
            </c:ext>
          </c:extLst>
        </c:ser>
        <c:ser>
          <c:idx val="6"/>
          <c:order val="11"/>
          <c:tx>
            <c:v>MoH Clinic Demand</c:v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Profiles'!$AM$219:$AM$242</c:f>
              <c:numCache>
                <c:formatCode>0.00</c:formatCode>
                <c:ptCount val="24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5F1E-4940-809C-1035820BCC1B}"/>
            </c:ext>
          </c:extLst>
        </c:ser>
        <c:ser>
          <c:idx val="3"/>
          <c:order val="12"/>
          <c:tx>
            <c:v>Building Services Demand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Profiles'!$I$219:$I$242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5F1E-4940-809C-1035820BCC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1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[$-F400]h:mm:ss\ AM/PM" sourceLinked="1"/>
        <c:majorTickMark val="none"/>
        <c:minorTickMark val="none"/>
        <c:tickLblPos val="nextTo"/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sz="1200" b="1" dirty="0"/>
              <a:t>Scenario 3</a:t>
            </a:r>
          </a:p>
        </c:rich>
      </c:tx>
      <c:layout>
        <c:manualLayout>
          <c:xMode val="edge"/>
          <c:yMode val="edge"/>
          <c:x val="0.40636338383838383"/>
          <c:y val="4.45421626984126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10"/>
          <c:order val="0"/>
          <c:tx>
            <c:v>Battery Charge/Discharge</c:v>
          </c:tx>
          <c:spPr>
            <a:solidFill>
              <a:schemeClr val="accent6">
                <a:lumMod val="20000"/>
                <a:lumOff val="80000"/>
              </a:schemeClr>
            </a:solidFill>
            <a:ln w="25400">
              <a:noFill/>
            </a:ln>
            <a:effectLst/>
          </c:spPr>
          <c:val>
            <c:numRef>
              <c:f>'Load Profiles'!$CQ$319:$CQ$342</c:f>
              <c:numCache>
                <c:formatCode>General</c:formatCode>
                <c:ptCount val="24"/>
                <c:pt idx="0">
                  <c:v>104.14756517904249</c:v>
                </c:pt>
                <c:pt idx="1">
                  <c:v>92.534528109170935</c:v>
                </c:pt>
                <c:pt idx="2">
                  <c:v>90.918478886943561</c:v>
                </c:pt>
                <c:pt idx="3">
                  <c:v>86.951689570167105</c:v>
                </c:pt>
                <c:pt idx="4">
                  <c:v>86.767730650747069</c:v>
                </c:pt>
                <c:pt idx="5">
                  <c:v>89.904170259125308</c:v>
                </c:pt>
                <c:pt idx="6">
                  <c:v>102.2648837373396</c:v>
                </c:pt>
                <c:pt idx="7">
                  <c:v>89.176817266380013</c:v>
                </c:pt>
                <c:pt idx="8">
                  <c:v>105.49794916914377</c:v>
                </c:pt>
                <c:pt idx="9">
                  <c:v>113.90700808506541</c:v>
                </c:pt>
                <c:pt idx="10" formatCode="0.00">
                  <c:v>121.13348490643661</c:v>
                </c:pt>
                <c:pt idx="11" formatCode="0.00">
                  <c:v>139.78333385316748</c:v>
                </c:pt>
                <c:pt idx="12" formatCode="0.00">
                  <c:v>146.12066116516343</c:v>
                </c:pt>
                <c:pt idx="13" formatCode="0.00">
                  <c:v>142.86146426185124</c:v>
                </c:pt>
                <c:pt idx="14" formatCode="0.00">
                  <c:v>129.82467664860243</c:v>
                </c:pt>
                <c:pt idx="15" formatCode="0.00">
                  <c:v>104.83750038987563</c:v>
                </c:pt>
                <c:pt idx="16">
                  <c:v>110.76896215821731</c:v>
                </c:pt>
                <c:pt idx="17">
                  <c:v>111.4275184337459</c:v>
                </c:pt>
                <c:pt idx="18">
                  <c:v>119.64993081641336</c:v>
                </c:pt>
                <c:pt idx="19">
                  <c:v>139.34653871977449</c:v>
                </c:pt>
                <c:pt idx="20">
                  <c:v>136.00342890707338</c:v>
                </c:pt>
                <c:pt idx="21">
                  <c:v>136.92746916764852</c:v>
                </c:pt>
                <c:pt idx="22">
                  <c:v>127.41298859802727</c:v>
                </c:pt>
                <c:pt idx="23">
                  <c:v>112.76676928317985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DF-4499-9E26-3544209518AB}"/>
            </c:ext>
          </c:extLst>
        </c:ser>
        <c:ser>
          <c:idx val="8"/>
          <c:order val="1"/>
          <c:tx>
            <c:v>Generator Supply</c:v>
          </c:tx>
          <c:spPr>
            <a:solidFill>
              <a:schemeClr val="accent2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Profiles'!$CR$319:$CR$342</c:f>
              <c:numCache>
                <c:formatCode>General</c:formatCode>
                <c:ptCount val="24"/>
                <c:pt idx="0">
                  <c:v>78.071638065249246</c:v>
                </c:pt>
                <c:pt idx="1">
                  <c:v>69.366212975390511</c:v>
                </c:pt>
                <c:pt idx="2">
                  <c:v>68.154781774320512</c:v>
                </c:pt>
                <c:pt idx="3">
                  <c:v>65.181176589330661</c:v>
                </c:pt>
                <c:pt idx="4">
                  <c:v>65.04327634988536</c:v>
                </c:pt>
                <c:pt idx="5">
                  <c:v>67.394430479104429</c:v>
                </c:pt>
                <c:pt idx="6">
                  <c:v>78.470997582970909</c:v>
                </c:pt>
                <c:pt idx="7">
                  <c:v>89.176817266380013</c:v>
                </c:pt>
                <c:pt idx="18" formatCode="0.00">
                  <c:v>119.64993081641336</c:v>
                </c:pt>
                <c:pt idx="19">
                  <c:v>116.12211559981206</c:v>
                </c:pt>
                <c:pt idx="20">
                  <c:v>113.33619075589448</c:v>
                </c:pt>
                <c:pt idx="21">
                  <c:v>104.92526372999887</c:v>
                </c:pt>
                <c:pt idx="22">
                  <c:v>97.634474021476834</c:v>
                </c:pt>
                <c:pt idx="23">
                  <c:v>86.411317458375365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DF-4499-9E26-3544209518AB}"/>
            </c:ext>
          </c:extLst>
        </c:ser>
        <c:ser>
          <c:idx val="7"/>
          <c:order val="2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Profiles'!$CM$319:$CM$342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1.810664946284553</c:v>
                </c:pt>
                <c:pt idx="7">
                  <c:v>16.658117505817888</c:v>
                </c:pt>
                <c:pt idx="8">
                  <c:v>52.328216947623574</c:v>
                </c:pt>
                <c:pt idx="9">
                  <c:v>90.171114324970731</c:v>
                </c:pt>
                <c:pt idx="10">
                  <c:v>121.13348490643661</c:v>
                </c:pt>
                <c:pt idx="11">
                  <c:v>124.83860093699288</c:v>
                </c:pt>
                <c:pt idx="12">
                  <c:v>122.8524767586252</c:v>
                </c:pt>
                <c:pt idx="13">
                  <c:v>112.87080356208446</c:v>
                </c:pt>
                <c:pt idx="14">
                  <c:v>106.43424768537109</c:v>
                </c:pt>
                <c:pt idx="15">
                  <c:v>104.83750038987563</c:v>
                </c:pt>
                <c:pt idx="16">
                  <c:v>69.167400948069925</c:v>
                </c:pt>
                <c:pt idx="17">
                  <c:v>28.789572645924395</c:v>
                </c:pt>
                <c:pt idx="18">
                  <c:v>5.0698618495967489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DDF-4499-9E26-3544209518AB}"/>
            </c:ext>
          </c:extLst>
        </c:ser>
        <c:ser>
          <c:idx val="11"/>
          <c:order val="3"/>
          <c:tx>
            <c:strRef>
              <c:f>'Load Profiles'!$CS$120</c:f>
              <c:strCache>
                <c:ptCount val="1"/>
                <c:pt idx="0">
                  <c:v>5% Battery area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 w="25400">
              <a:noFill/>
            </a:ln>
            <a:effectLst/>
          </c:spPr>
          <c:val>
            <c:numRef>
              <c:f>'Load Profiles'!$CS$319:$CS$342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DDF-4499-9E26-3544209518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4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Profiles'!$AW$319:$AW$342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1.810664946284553</c:v>
                </c:pt>
                <c:pt idx="7">
                  <c:v>16.658117505817888</c:v>
                </c:pt>
                <c:pt idx="8">
                  <c:v>52.328216947623574</c:v>
                </c:pt>
                <c:pt idx="9">
                  <c:v>90.171114324970731</c:v>
                </c:pt>
                <c:pt idx="10">
                  <c:v>121.13348490643661</c:v>
                </c:pt>
                <c:pt idx="11">
                  <c:v>139.78333385316748</c:v>
                </c:pt>
                <c:pt idx="12">
                  <c:v>146.12066116516343</c:v>
                </c:pt>
                <c:pt idx="13">
                  <c:v>142.86146426185124</c:v>
                </c:pt>
                <c:pt idx="14">
                  <c:v>129.82467664860243</c:v>
                </c:pt>
                <c:pt idx="15">
                  <c:v>104.83750038987563</c:v>
                </c:pt>
                <c:pt idx="16">
                  <c:v>69.167400948069925</c:v>
                </c:pt>
                <c:pt idx="17">
                  <c:v>28.789572645924395</c:v>
                </c:pt>
                <c:pt idx="18">
                  <c:v>5.0698618495967489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BDDF-4499-9E26-3544209518AB}"/>
            </c:ext>
          </c:extLst>
        </c:ser>
        <c:ser>
          <c:idx val="13"/>
          <c:order val="5"/>
          <c:tx>
            <c:v>Total Demands</c:v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'Load Profiles'!$AS$81:$AS$104</c:f>
              <c:numCache>
                <c:formatCode>0.00</c:formatCode>
                <c:ptCount val="24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366.77990369819486</c:v>
                </c:pt>
                <c:pt idx="16">
                  <c:v>379.32319016338317</c:v>
                </c:pt>
                <c:pt idx="17">
                  <c:v>274.25094930999109</c:v>
                </c:pt>
                <c:pt idx="18">
                  <c:v>287.63621269035639</c:v>
                </c:pt>
                <c:pt idx="19">
                  <c:v>282.44825221777177</c:v>
                </c:pt>
                <c:pt idx="20">
                  <c:v>271.89714346740612</c:v>
                </c:pt>
                <c:pt idx="21">
                  <c:v>244.15057541090664</c:v>
                </c:pt>
                <c:pt idx="22">
                  <c:v>222.53430695594949</c:v>
                </c:pt>
                <c:pt idx="23">
                  <c:v>202.37469263645534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BDDF-4499-9E26-3544209518AB}"/>
            </c:ext>
          </c:extLst>
        </c:ser>
        <c:ser>
          <c:idx val="12"/>
          <c:order val="6"/>
          <c:tx>
            <c:v>Total Essential Demands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val>
            <c:numRef>
              <c:f>'Load Profiles'!$AS$178:$AS$201</c:f>
              <c:numCache>
                <c:formatCode>0.00</c:formatCode>
                <c:ptCount val="24"/>
                <c:pt idx="0">
                  <c:v>116.21587008897626</c:v>
                </c:pt>
                <c:pt idx="1">
                  <c:v>103.39029042098707</c:v>
                </c:pt>
                <c:pt idx="2">
                  <c:v>101.73833878316434</c:v>
                </c:pt>
                <c:pt idx="3">
                  <c:v>97.683422621814529</c:v>
                </c:pt>
                <c:pt idx="4">
                  <c:v>97.495376840752769</c:v>
                </c:pt>
                <c:pt idx="5">
                  <c:v>102.90604156241513</c:v>
                </c:pt>
                <c:pt idx="6">
                  <c:v>137.46499670405126</c:v>
                </c:pt>
                <c:pt idx="7">
                  <c:v>162.45020536324549</c:v>
                </c:pt>
                <c:pt idx="8">
                  <c:v>188.66083977610515</c:v>
                </c:pt>
                <c:pt idx="9">
                  <c:v>242.04592011599829</c:v>
                </c:pt>
                <c:pt idx="10">
                  <c:v>255.06984793353018</c:v>
                </c:pt>
                <c:pt idx="11">
                  <c:v>254.09809218680843</c:v>
                </c:pt>
                <c:pt idx="12">
                  <c:v>247.98065012539803</c:v>
                </c:pt>
                <c:pt idx="13">
                  <c:v>214.64200485738792</c:v>
                </c:pt>
                <c:pt idx="14">
                  <c:v>192.54670138914238</c:v>
                </c:pt>
                <c:pt idx="15">
                  <c:v>188.61243981137181</c:v>
                </c:pt>
                <c:pt idx="16">
                  <c:v>191.63949385211447</c:v>
                </c:pt>
                <c:pt idx="17">
                  <c:v>145.76934331874443</c:v>
                </c:pt>
                <c:pt idx="18">
                  <c:v>152.82263293147278</c:v>
                </c:pt>
                <c:pt idx="19">
                  <c:v>149.58015763610734</c:v>
                </c:pt>
                <c:pt idx="20">
                  <c:v>147.98571466712883</c:v>
                </c:pt>
                <c:pt idx="21">
                  <c:v>135.92535963181666</c:v>
                </c:pt>
                <c:pt idx="22">
                  <c:v>128.16519184746841</c:v>
                </c:pt>
                <c:pt idx="23">
                  <c:v>121.31543289778458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BDDF-4499-9E26-3544209518AB}"/>
            </c:ext>
          </c:extLst>
        </c:ser>
        <c:ser>
          <c:idx val="5"/>
          <c:order val="7"/>
          <c:tx>
            <c:v>Total Critical Demands</c:v>
          </c:tx>
          <c:spPr>
            <a:ln w="28575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Profiles'!$AS$319:$AS$342</c:f>
              <c:numCache>
                <c:formatCode>0.00</c:formatCode>
                <c:ptCount val="24"/>
                <c:pt idx="0">
                  <c:v>78.071638065249246</c:v>
                </c:pt>
                <c:pt idx="1">
                  <c:v>69.366212975390511</c:v>
                </c:pt>
                <c:pt idx="2">
                  <c:v>68.154781774320512</c:v>
                </c:pt>
                <c:pt idx="3">
                  <c:v>65.181176589330661</c:v>
                </c:pt>
                <c:pt idx="4">
                  <c:v>65.04327634988536</c:v>
                </c:pt>
                <c:pt idx="5">
                  <c:v>67.394430479104429</c:v>
                </c:pt>
                <c:pt idx="6">
                  <c:v>78.470997582970909</c:v>
                </c:pt>
                <c:pt idx="7">
                  <c:v>89.176817266380013</c:v>
                </c:pt>
                <c:pt idx="8">
                  <c:v>105.49794916914377</c:v>
                </c:pt>
                <c:pt idx="9">
                  <c:v>113.90700808506541</c:v>
                </c:pt>
                <c:pt idx="10">
                  <c:v>121.36788848458883</c:v>
                </c:pt>
                <c:pt idx="11">
                  <c:v>124.83860093699288</c:v>
                </c:pt>
                <c:pt idx="12">
                  <c:v>122.8524767586252</c:v>
                </c:pt>
                <c:pt idx="13">
                  <c:v>112.87080356208446</c:v>
                </c:pt>
                <c:pt idx="14">
                  <c:v>106.43424768537109</c:v>
                </c:pt>
                <c:pt idx="15">
                  <c:v>105.73245586167265</c:v>
                </c:pt>
                <c:pt idx="16">
                  <c:v>110.76896215821731</c:v>
                </c:pt>
                <c:pt idx="17">
                  <c:v>111.4275184337459</c:v>
                </c:pt>
                <c:pt idx="18">
                  <c:v>119.64993081641336</c:v>
                </c:pt>
                <c:pt idx="19">
                  <c:v>116.12211559981206</c:v>
                </c:pt>
                <c:pt idx="20">
                  <c:v>113.33619075589448</c:v>
                </c:pt>
                <c:pt idx="21">
                  <c:v>104.92526372999887</c:v>
                </c:pt>
                <c:pt idx="22">
                  <c:v>97.634474021476834</c:v>
                </c:pt>
                <c:pt idx="23">
                  <c:v>86.411317458375365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BDDF-4499-9E26-3544209518AB}"/>
            </c:ext>
          </c:extLst>
        </c:ser>
        <c:ser>
          <c:idx val="0"/>
          <c:order val="8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Profiles'!$E$319:$E$342</c:f>
              <c:numCache>
                <c:formatCode>0.00</c:formatCode>
                <c:ptCount val="24"/>
                <c:pt idx="0">
                  <c:v>69.421638065249255</c:v>
                </c:pt>
                <c:pt idx="1">
                  <c:v>62.216212975390519</c:v>
                </c:pt>
                <c:pt idx="2">
                  <c:v>61.004781774320513</c:v>
                </c:pt>
                <c:pt idx="3">
                  <c:v>58.031176589330663</c:v>
                </c:pt>
                <c:pt idx="4">
                  <c:v>57.893276349885369</c:v>
                </c:pt>
                <c:pt idx="5">
                  <c:v>57.644430479104429</c:v>
                </c:pt>
                <c:pt idx="6">
                  <c:v>59.520997582970907</c:v>
                </c:pt>
                <c:pt idx="7">
                  <c:v>63.726817266380024</c:v>
                </c:pt>
                <c:pt idx="8">
                  <c:v>74.697949169143769</c:v>
                </c:pt>
                <c:pt idx="9">
                  <c:v>81.507008085065408</c:v>
                </c:pt>
                <c:pt idx="10">
                  <c:v>87.317888484588821</c:v>
                </c:pt>
                <c:pt idx="11">
                  <c:v>89.538600936992864</c:v>
                </c:pt>
                <c:pt idx="12">
                  <c:v>88.902476758625212</c:v>
                </c:pt>
                <c:pt idx="13">
                  <c:v>79.120803562084461</c:v>
                </c:pt>
                <c:pt idx="14">
                  <c:v>73.184247685371091</c:v>
                </c:pt>
                <c:pt idx="15">
                  <c:v>75.982455861672648</c:v>
                </c:pt>
                <c:pt idx="16">
                  <c:v>79.668962158217298</c:v>
                </c:pt>
                <c:pt idx="17">
                  <c:v>79.177518433745902</c:v>
                </c:pt>
                <c:pt idx="18">
                  <c:v>88.749930816413368</c:v>
                </c:pt>
                <c:pt idx="19">
                  <c:v>86.372115599812062</c:v>
                </c:pt>
                <c:pt idx="20">
                  <c:v>87.036190755894481</c:v>
                </c:pt>
                <c:pt idx="21">
                  <c:v>79.475263729998886</c:v>
                </c:pt>
                <c:pt idx="22">
                  <c:v>75.984474021476842</c:v>
                </c:pt>
                <c:pt idx="23">
                  <c:v>73.161317458375365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BDDF-4499-9E26-3544209518AB}"/>
            </c:ext>
          </c:extLst>
        </c:ser>
        <c:ser>
          <c:idx val="1"/>
          <c:order val="9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Profiles'!$M$319:$M$342</c:f>
              <c:numCache>
                <c:formatCode>General</c:formatCode>
                <c:ptCount val="24"/>
                <c:pt idx="0">
                  <c:v>6</c:v>
                </c:pt>
                <c:pt idx="1">
                  <c:v>4.5</c:v>
                </c:pt>
                <c:pt idx="2">
                  <c:v>4.5</c:v>
                </c:pt>
                <c:pt idx="3">
                  <c:v>4.5</c:v>
                </c:pt>
                <c:pt idx="4">
                  <c:v>4.5</c:v>
                </c:pt>
                <c:pt idx="5">
                  <c:v>6</c:v>
                </c:pt>
                <c:pt idx="6">
                  <c:v>6</c:v>
                </c:pt>
                <c:pt idx="7">
                  <c:v>9</c:v>
                </c:pt>
                <c:pt idx="8">
                  <c:v>10.5</c:v>
                </c:pt>
                <c:pt idx="9">
                  <c:v>10.95</c:v>
                </c:pt>
                <c:pt idx="10">
                  <c:v>11.25</c:v>
                </c:pt>
                <c:pt idx="11">
                  <c:v>12</c:v>
                </c:pt>
                <c:pt idx="12">
                  <c:v>12.75</c:v>
                </c:pt>
                <c:pt idx="13">
                  <c:v>12.75</c:v>
                </c:pt>
                <c:pt idx="14">
                  <c:v>12.75</c:v>
                </c:pt>
                <c:pt idx="15">
                  <c:v>12</c:v>
                </c:pt>
                <c:pt idx="16">
                  <c:v>11.25</c:v>
                </c:pt>
                <c:pt idx="17">
                  <c:v>11.25</c:v>
                </c:pt>
                <c:pt idx="18">
                  <c:v>10.5</c:v>
                </c:pt>
                <c:pt idx="19">
                  <c:v>10.5</c:v>
                </c:pt>
                <c:pt idx="20">
                  <c:v>9.75</c:v>
                </c:pt>
                <c:pt idx="21">
                  <c:v>9</c:v>
                </c:pt>
                <c:pt idx="22">
                  <c:v>7.5</c:v>
                </c:pt>
                <c:pt idx="23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BDDF-4499-9E26-3544209518AB}"/>
            </c:ext>
          </c:extLst>
        </c:ser>
        <c:ser>
          <c:idx val="2"/>
          <c:order val="10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Profiles'!$AA$319:$AA$342</c:f>
              <c:numCache>
                <c:formatCode>General</c:formatCode>
                <c:ptCount val="24"/>
                <c:pt idx="0">
                  <c:v>2.3000000000000003</c:v>
                </c:pt>
                <c:pt idx="1">
                  <c:v>2.3000000000000003</c:v>
                </c:pt>
                <c:pt idx="2">
                  <c:v>2.3000000000000003</c:v>
                </c:pt>
                <c:pt idx="3">
                  <c:v>2.3000000000000003</c:v>
                </c:pt>
                <c:pt idx="4">
                  <c:v>2.3000000000000003</c:v>
                </c:pt>
                <c:pt idx="5">
                  <c:v>2.3000000000000003</c:v>
                </c:pt>
                <c:pt idx="6">
                  <c:v>11.5</c:v>
                </c:pt>
                <c:pt idx="7">
                  <c:v>16.099999999999998</c:v>
                </c:pt>
                <c:pt idx="8">
                  <c:v>16.099999999999998</c:v>
                </c:pt>
                <c:pt idx="9">
                  <c:v>17.25</c:v>
                </c:pt>
                <c:pt idx="10">
                  <c:v>18.400000000000002</c:v>
                </c:pt>
                <c:pt idx="11">
                  <c:v>18.400000000000002</c:v>
                </c:pt>
                <c:pt idx="12">
                  <c:v>16.099999999999998</c:v>
                </c:pt>
                <c:pt idx="13">
                  <c:v>16.099999999999998</c:v>
                </c:pt>
                <c:pt idx="14">
                  <c:v>16.099999999999998</c:v>
                </c:pt>
                <c:pt idx="15">
                  <c:v>16.099999999999998</c:v>
                </c:pt>
                <c:pt idx="16">
                  <c:v>18.400000000000002</c:v>
                </c:pt>
                <c:pt idx="17">
                  <c:v>19.55</c:v>
                </c:pt>
                <c:pt idx="18">
                  <c:v>19.55</c:v>
                </c:pt>
                <c:pt idx="19">
                  <c:v>18.400000000000002</c:v>
                </c:pt>
                <c:pt idx="20">
                  <c:v>16.099999999999998</c:v>
                </c:pt>
                <c:pt idx="21">
                  <c:v>16.099999999999998</c:v>
                </c:pt>
                <c:pt idx="22">
                  <c:v>13.799999999999999</c:v>
                </c:pt>
                <c:pt idx="23">
                  <c:v>6.8999999999999995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BDDF-4499-9E26-3544209518AB}"/>
            </c:ext>
          </c:extLst>
        </c:ser>
        <c:ser>
          <c:idx val="4"/>
          <c:order val="11"/>
          <c:tx>
            <c:v>Water Wells Demand</c:v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Profiles'!$AI$319:$AI$342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BDDF-4499-9E26-3544209518AB}"/>
            </c:ext>
          </c:extLst>
        </c:ser>
        <c:ser>
          <c:idx val="6"/>
          <c:order val="12"/>
          <c:tx>
            <c:v>MoH Clinic Demand</c:v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Profiles'!$AM$319:$AM$342</c:f>
              <c:numCache>
                <c:formatCode>0.00</c:formatCode>
                <c:ptCount val="2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  <c:pt idx="5">
                  <c:v>0.25</c:v>
                </c:pt>
                <c:pt idx="6">
                  <c:v>0.25</c:v>
                </c:pt>
                <c:pt idx="7">
                  <c:v>0.25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3.5</c:v>
                </c:pt>
                <c:pt idx="12">
                  <c:v>3.5</c:v>
                </c:pt>
                <c:pt idx="13">
                  <c:v>3.5</c:v>
                </c:pt>
                <c:pt idx="14">
                  <c:v>3</c:v>
                </c:pt>
                <c:pt idx="15">
                  <c:v>0.25</c:v>
                </c:pt>
                <c:pt idx="16">
                  <c:v>0.25</c:v>
                </c:pt>
                <c:pt idx="17">
                  <c:v>0.25</c:v>
                </c:pt>
                <c:pt idx="18">
                  <c:v>0.25</c:v>
                </c:pt>
                <c:pt idx="19">
                  <c:v>0.25</c:v>
                </c:pt>
                <c:pt idx="20">
                  <c:v>0.25</c:v>
                </c:pt>
                <c:pt idx="21">
                  <c:v>0.25</c:v>
                </c:pt>
                <c:pt idx="22">
                  <c:v>0.25</c:v>
                </c:pt>
                <c:pt idx="23">
                  <c:v>0.25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BDDF-4499-9E26-3544209518AB}"/>
            </c:ext>
          </c:extLst>
        </c:ser>
        <c:ser>
          <c:idx val="3"/>
          <c:order val="13"/>
          <c:tx>
            <c:v>Building Services Demand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Profiles'!$I$319:$I$342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BDDF-4499-9E26-3544209518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1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[$-F400]h:mm:ss\ AM/PM" sourceLinked="1"/>
        <c:majorTickMark val="none"/>
        <c:minorTickMark val="none"/>
        <c:tickLblPos val="nextTo"/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fr-CH"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fr-CH" sz="1400" b="1"/>
              <a:t>24h</a:t>
            </a:r>
            <a:r>
              <a:rPr lang="fr-CH" sz="1400" b="1" baseline="0"/>
              <a:t> Demand Profile - All Scenarios</a:t>
            </a:r>
            <a:endParaRPr lang="fr-CH" sz="1400" b="1"/>
          </a:p>
        </c:rich>
      </c:tx>
      <c:layout>
        <c:manualLayout>
          <c:xMode val="edge"/>
          <c:yMode val="edge"/>
          <c:x val="0.36853172026858755"/>
          <c:y val="2.44150559511698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fr-CH"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3"/>
          <c:order val="0"/>
          <c:tx>
            <c:v>Full Demands</c:v>
          </c:tx>
          <c:spPr>
            <a:solidFill>
              <a:schemeClr val="accent6">
                <a:lumMod val="75000"/>
              </a:schemeClr>
            </a:solidFill>
            <a:ln w="19050">
              <a:solidFill>
                <a:schemeClr val="accent6">
                  <a:lumMod val="75000"/>
                </a:schemeClr>
              </a:solidFill>
            </a:ln>
            <a:effectLst/>
          </c:spPr>
          <c:val>
            <c:numRef>
              <c:f>'Load Profiles'!$AS$81:$AS$104</c:f>
              <c:numCache>
                <c:formatCode>0.00</c:formatCode>
                <c:ptCount val="24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366.77990369819486</c:v>
                </c:pt>
                <c:pt idx="16">
                  <c:v>379.32319016338317</c:v>
                </c:pt>
                <c:pt idx="17">
                  <c:v>274.25094930999109</c:v>
                </c:pt>
                <c:pt idx="18">
                  <c:v>287.63621269035639</c:v>
                </c:pt>
                <c:pt idx="19">
                  <c:v>282.44825221777177</c:v>
                </c:pt>
                <c:pt idx="20">
                  <c:v>271.89714346740612</c:v>
                </c:pt>
                <c:pt idx="21">
                  <c:v>244.15057541090664</c:v>
                </c:pt>
                <c:pt idx="22">
                  <c:v>222.53430695594949</c:v>
                </c:pt>
                <c:pt idx="23">
                  <c:v>202.37469263645534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32-4409-9661-9C58DC28C823}"/>
            </c:ext>
          </c:extLst>
        </c:ser>
        <c:ser>
          <c:idx val="1"/>
          <c:order val="1"/>
          <c:tx>
            <c:v>Essential Demands</c:v>
          </c:tx>
          <c:spPr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6"/>
              </a:solidFill>
            </a:ln>
            <a:effectLst/>
          </c:spPr>
          <c:val>
            <c:numRef>
              <c:f>'Load Profiles'!$AS$178:$AS$201</c:f>
              <c:numCache>
                <c:formatCode>0.00</c:formatCode>
                <c:ptCount val="24"/>
                <c:pt idx="0">
                  <c:v>116.21587008897626</c:v>
                </c:pt>
                <c:pt idx="1">
                  <c:v>103.39029042098707</c:v>
                </c:pt>
                <c:pt idx="2">
                  <c:v>101.73833878316434</c:v>
                </c:pt>
                <c:pt idx="3">
                  <c:v>97.683422621814529</c:v>
                </c:pt>
                <c:pt idx="4">
                  <c:v>97.495376840752769</c:v>
                </c:pt>
                <c:pt idx="5">
                  <c:v>102.90604156241513</c:v>
                </c:pt>
                <c:pt idx="6">
                  <c:v>137.46499670405126</c:v>
                </c:pt>
                <c:pt idx="7">
                  <c:v>162.45020536324549</c:v>
                </c:pt>
                <c:pt idx="8">
                  <c:v>188.66083977610515</c:v>
                </c:pt>
                <c:pt idx="9">
                  <c:v>242.04592011599829</c:v>
                </c:pt>
                <c:pt idx="10">
                  <c:v>255.06984793353018</c:v>
                </c:pt>
                <c:pt idx="11">
                  <c:v>254.09809218680843</c:v>
                </c:pt>
                <c:pt idx="12">
                  <c:v>247.98065012539803</c:v>
                </c:pt>
                <c:pt idx="13">
                  <c:v>214.64200485738792</c:v>
                </c:pt>
                <c:pt idx="14">
                  <c:v>192.54670138914238</c:v>
                </c:pt>
                <c:pt idx="15">
                  <c:v>188.61243981137181</c:v>
                </c:pt>
                <c:pt idx="16">
                  <c:v>191.63949385211447</c:v>
                </c:pt>
                <c:pt idx="17">
                  <c:v>145.76934331874443</c:v>
                </c:pt>
                <c:pt idx="18">
                  <c:v>152.82263293147278</c:v>
                </c:pt>
                <c:pt idx="19">
                  <c:v>149.58015763610734</c:v>
                </c:pt>
                <c:pt idx="20">
                  <c:v>147.98571466712883</c:v>
                </c:pt>
                <c:pt idx="21">
                  <c:v>135.92535963181666</c:v>
                </c:pt>
                <c:pt idx="22">
                  <c:v>128.16519184746841</c:v>
                </c:pt>
                <c:pt idx="23">
                  <c:v>121.31543289778458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32-4409-9661-9C58DC28C823}"/>
            </c:ext>
          </c:extLst>
        </c:ser>
        <c:ser>
          <c:idx val="5"/>
          <c:order val="2"/>
          <c:tx>
            <c:v>Critical Demands</c:v>
          </c:tx>
          <c:spPr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  <a:effectLst/>
          </c:spPr>
          <c:cat>
            <c:numRef>
              <c:f>'Load Profiles'!$B$178:$B$201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Profiles'!$AS$279:$AS$302</c:f>
              <c:numCache>
                <c:formatCode>0.00</c:formatCode>
                <c:ptCount val="24"/>
                <c:pt idx="0">
                  <c:v>84.071638065249246</c:v>
                </c:pt>
                <c:pt idx="1">
                  <c:v>75.366212975390511</c:v>
                </c:pt>
                <c:pt idx="2">
                  <c:v>74.154781774320512</c:v>
                </c:pt>
                <c:pt idx="3">
                  <c:v>71.181176589330661</c:v>
                </c:pt>
                <c:pt idx="4">
                  <c:v>71.04327634988536</c:v>
                </c:pt>
                <c:pt idx="5">
                  <c:v>81.394430479104429</c:v>
                </c:pt>
                <c:pt idx="6">
                  <c:v>92.470997582970909</c:v>
                </c:pt>
                <c:pt idx="7">
                  <c:v>99.176817266380013</c:v>
                </c:pt>
                <c:pt idx="8">
                  <c:v>123.49794916914377</c:v>
                </c:pt>
                <c:pt idx="9">
                  <c:v>130.9070080850654</c:v>
                </c:pt>
                <c:pt idx="10">
                  <c:v>129.36788848458883</c:v>
                </c:pt>
                <c:pt idx="11">
                  <c:v>132.53860093699288</c:v>
                </c:pt>
                <c:pt idx="12">
                  <c:v>132.5524767586252</c:v>
                </c:pt>
                <c:pt idx="13">
                  <c:v>121.67080356208447</c:v>
                </c:pt>
                <c:pt idx="14">
                  <c:v>114.63424768537109</c:v>
                </c:pt>
                <c:pt idx="15">
                  <c:v>121.93245586167265</c:v>
                </c:pt>
                <c:pt idx="16">
                  <c:v>132.66896215821731</c:v>
                </c:pt>
                <c:pt idx="17">
                  <c:v>132.17751843374589</c:v>
                </c:pt>
                <c:pt idx="18">
                  <c:v>140.39993081641339</c:v>
                </c:pt>
                <c:pt idx="19">
                  <c:v>138.02211559981205</c:v>
                </c:pt>
                <c:pt idx="20">
                  <c:v>129.53619075589449</c:v>
                </c:pt>
                <c:pt idx="21">
                  <c:v>113.12526372999888</c:v>
                </c:pt>
                <c:pt idx="22">
                  <c:v>100.13447402147683</c:v>
                </c:pt>
                <c:pt idx="23">
                  <c:v>87.811317458375356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32-4409-9661-9C58DC28C823}"/>
            </c:ext>
          </c:extLst>
        </c:ser>
        <c:ser>
          <c:idx val="2"/>
          <c:order val="3"/>
          <c:tx>
            <c:v>Full Solar Supply</c:v>
          </c:tx>
          <c:spPr>
            <a:solidFill>
              <a:schemeClr val="accent4">
                <a:alpha val="60000"/>
              </a:schemeClr>
            </a:solidFill>
            <a:ln w="31750">
              <a:solidFill>
                <a:schemeClr val="accent4"/>
              </a:solidFill>
            </a:ln>
            <a:effectLst/>
          </c:spPr>
          <c:val>
            <c:numRef>
              <c:f>'Load Profiles'!$AW$81:$AW$104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400.47117960662536</c:v>
                </c:pt>
                <c:pt idx="11">
                  <c:v>462.12817736369908</c:v>
                </c:pt>
                <c:pt idx="12">
                  <c:v>483.07958436853005</c:v>
                </c:pt>
                <c:pt idx="13">
                  <c:v>472.30457505175991</c:v>
                </c:pt>
                <c:pt idx="14">
                  <c:v>429.20453778467913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C32-4409-9661-9C58DC28C823}"/>
            </c:ext>
          </c:extLst>
        </c:ser>
        <c:ser>
          <c:idx val="0"/>
          <c:order val="4"/>
          <c:tx>
            <c:v>Essential Solar Supply</c:v>
          </c:tx>
          <c:spPr>
            <a:solidFill>
              <a:schemeClr val="accent4">
                <a:lumMod val="60000"/>
                <a:lumOff val="40000"/>
                <a:alpha val="50000"/>
              </a:schemeClr>
            </a:solidFill>
            <a:ln w="31750">
              <a:solidFill>
                <a:schemeClr val="accent4">
                  <a:lumMod val="60000"/>
                  <a:lumOff val="40000"/>
                </a:schemeClr>
              </a:solidFill>
            </a:ln>
            <a:effectLst/>
          </c:spPr>
          <c:val>
            <c:numRef>
              <c:f>'Load Profiles'!$AW$178:$AW$201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3.2895032769730013</c:v>
                </c:pt>
                <c:pt idx="7">
                  <c:v>30.263430148151613</c:v>
                </c:pt>
                <c:pt idx="8">
                  <c:v>95.066644704519732</c:v>
                </c:pt>
                <c:pt idx="9">
                  <c:v>163.81726319325546</c:v>
                </c:pt>
                <c:pt idx="10">
                  <c:v>220.06776922949379</c:v>
                </c:pt>
                <c:pt idx="11">
                  <c:v>253.94965298231568</c:v>
                </c:pt>
                <c:pt idx="12">
                  <c:v>265.46291445172119</c:v>
                </c:pt>
                <c:pt idx="13">
                  <c:v>259.5418085531698</c:v>
                </c:pt>
                <c:pt idx="14">
                  <c:v>235.85738495896419</c:v>
                </c:pt>
                <c:pt idx="15">
                  <c:v>190.46223973673679</c:v>
                </c:pt>
                <c:pt idx="16">
                  <c:v>125.65902518036866</c:v>
                </c:pt>
                <c:pt idx="17">
                  <c:v>52.303102103870721</c:v>
                </c:pt>
                <c:pt idx="18">
                  <c:v>9.2106091755244037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32-4409-9661-9C58DC28C823}"/>
            </c:ext>
          </c:extLst>
        </c:ser>
        <c:ser>
          <c:idx val="7"/>
          <c:order val="5"/>
          <c:tx>
            <c:v>Critical Solar Supply</c:v>
          </c:tx>
          <c:spPr>
            <a:solidFill>
              <a:schemeClr val="accent4">
                <a:lumMod val="40000"/>
                <a:lumOff val="60000"/>
                <a:alpha val="40000"/>
              </a:schemeClr>
            </a:solidFill>
            <a:ln w="31750">
              <a:solidFill>
                <a:schemeClr val="accent4">
                  <a:lumMod val="40000"/>
                  <a:lumOff val="60000"/>
                </a:schemeClr>
              </a:solidFill>
            </a:ln>
            <a:effectLst/>
          </c:spPr>
          <c:val>
            <c:numRef>
              <c:f>'Load Profiles'!$AW$279:$AW$302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1.810664946284553</c:v>
                </c:pt>
                <c:pt idx="7">
                  <c:v>16.658117505817888</c:v>
                </c:pt>
                <c:pt idx="8">
                  <c:v>52.328216947623574</c:v>
                </c:pt>
                <c:pt idx="9">
                  <c:v>90.171114324970731</c:v>
                </c:pt>
                <c:pt idx="10">
                  <c:v>121.13348490643661</c:v>
                </c:pt>
                <c:pt idx="11">
                  <c:v>139.78333385316748</c:v>
                </c:pt>
                <c:pt idx="12">
                  <c:v>146.12066116516343</c:v>
                </c:pt>
                <c:pt idx="13">
                  <c:v>142.86146426185124</c:v>
                </c:pt>
                <c:pt idx="14">
                  <c:v>129.82467664860243</c:v>
                </c:pt>
                <c:pt idx="15">
                  <c:v>104.83750038987563</c:v>
                </c:pt>
                <c:pt idx="16">
                  <c:v>69.167400948069925</c:v>
                </c:pt>
                <c:pt idx="17">
                  <c:v>28.789572645924395</c:v>
                </c:pt>
                <c:pt idx="18">
                  <c:v>5.0698618495967489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C32-4409-9661-9C58DC28C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26288104"/>
        <c:axId val="1026290728"/>
      </c:areaChart>
      <c:catAx>
        <c:axId val="1026288104"/>
        <c:scaling>
          <c:orientation val="minMax"/>
        </c:scaling>
        <c:delete val="0"/>
        <c:axPos val="b"/>
        <c:numFmt formatCode="[$-F400]h:mm:ss\ AM/P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r-CH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026290728"/>
        <c:crosses val="autoZero"/>
        <c:auto val="1"/>
        <c:lblAlgn val="ctr"/>
        <c:lblOffset val="100"/>
        <c:noMultiLvlLbl val="0"/>
      </c:catAx>
      <c:valAx>
        <c:axId val="1026290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fr-CH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CH" dirty="0" err="1"/>
                  <a:t>Demand</a:t>
                </a:r>
                <a:r>
                  <a:rPr lang="fr-CH" dirty="0"/>
                  <a:t>, KW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fr-CH"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r-CH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026288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fr-CH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fr-CH" sz="100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b="1"/>
              <a:t>24h Demand</a:t>
            </a:r>
            <a:r>
              <a:rPr lang="fr-CH" b="1" baseline="0"/>
              <a:t> and Supply Profile - </a:t>
            </a:r>
            <a:r>
              <a:rPr lang="fr-CH" b="1"/>
              <a:t>Scenario 1, Normal Operations </a:t>
            </a:r>
          </a:p>
        </c:rich>
      </c:tx>
      <c:layout>
        <c:manualLayout>
          <c:xMode val="edge"/>
          <c:yMode val="edge"/>
          <c:x val="0.25242404228703219"/>
          <c:y val="3.82427350672662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8"/>
          <c:order val="0"/>
          <c:tx>
            <c:v>Utility supply</c:v>
          </c:tx>
          <c:spPr>
            <a:solidFill>
              <a:schemeClr val="accent3">
                <a:lumMod val="40000"/>
                <a:lumOff val="60000"/>
                <a:alpha val="50000"/>
              </a:schemeClr>
            </a:solidFill>
            <a:ln w="25400">
              <a:noFill/>
            </a:ln>
            <a:effectLst/>
          </c:spPr>
          <c:val>
            <c:numRef>
              <c:f>'Load Profiles'!$AS$81:$AS$92</c:f>
              <c:numCache>
                <c:formatCode>0.00</c:formatCode>
                <c:ptCount val="12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58-4AE9-8CD3-B00E9A1211FB}"/>
            </c:ext>
          </c:extLst>
        </c:ser>
        <c:ser>
          <c:idx val="10"/>
          <c:order val="1"/>
          <c:tx>
            <c:v>Net-Metered Supply</c:v>
          </c:tx>
          <c:spPr>
            <a:solidFill>
              <a:schemeClr val="accent4">
                <a:lumMod val="40000"/>
                <a:lumOff val="60000"/>
                <a:alpha val="41000"/>
              </a:schemeClr>
            </a:solidFill>
            <a:ln>
              <a:noFill/>
            </a:ln>
            <a:effectLst/>
          </c:spPr>
          <c:val>
            <c:numRef>
              <c:f>'Load Profiles'!$BK$81:$BK$104</c:f>
              <c:numCache>
                <c:formatCode>General</c:formatCode>
                <c:ptCount val="24"/>
                <c:pt idx="10" formatCode="0.00">
                  <c:v>400.47117960662536</c:v>
                </c:pt>
                <c:pt idx="11" formatCode="0.00">
                  <c:v>462.12817736369908</c:v>
                </c:pt>
                <c:pt idx="12" formatCode="0.00">
                  <c:v>483.07958436853005</c:v>
                </c:pt>
                <c:pt idx="13" formatCode="0.00">
                  <c:v>472.30457505175991</c:v>
                </c:pt>
                <c:pt idx="14" formatCode="0.00">
                  <c:v>429.20453778467913</c:v>
                </c:pt>
                <c:pt idx="15" formatCode="0.00">
                  <c:v>366.77990369819486</c:v>
                </c:pt>
                <c:pt idx="16" formatCode="0.00">
                  <c:v>379.32319016338317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58-4AE9-8CD3-B00E9A1211FB}"/>
            </c:ext>
          </c:extLst>
        </c:ser>
        <c:ser>
          <c:idx val="11"/>
          <c:order val="2"/>
          <c:tx>
            <c:v>Utility 2</c:v>
          </c:tx>
          <c:spPr>
            <a:solidFill>
              <a:schemeClr val="accent3">
                <a:lumMod val="40000"/>
                <a:lumOff val="60000"/>
                <a:alpha val="50000"/>
              </a:schemeClr>
            </a:solidFill>
            <a:ln>
              <a:noFill/>
            </a:ln>
            <a:effectLst/>
          </c:spPr>
          <c:val>
            <c:numRef>
              <c:f>'Load Profiles'!$BL$81:$BL$104</c:f>
              <c:numCache>
                <c:formatCode>General</c:formatCode>
                <c:ptCount val="24"/>
                <c:pt idx="16" formatCode="0.00">
                  <c:v>379.32319016338317</c:v>
                </c:pt>
                <c:pt idx="17" formatCode="0.00">
                  <c:v>274.25094930999109</c:v>
                </c:pt>
                <c:pt idx="18" formatCode="0.00">
                  <c:v>287.63621269035639</c:v>
                </c:pt>
                <c:pt idx="19" formatCode="0.00">
                  <c:v>282.44825221777177</c:v>
                </c:pt>
                <c:pt idx="20" formatCode="0.00">
                  <c:v>271.89714346740612</c:v>
                </c:pt>
                <c:pt idx="21" formatCode="0.00">
                  <c:v>244.15057541090664</c:v>
                </c:pt>
                <c:pt idx="22" formatCode="0.00">
                  <c:v>222.53430695594949</c:v>
                </c:pt>
                <c:pt idx="23" formatCode="0.00">
                  <c:v>202.37469263645534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C58-4AE9-8CD3-B00E9A1211FB}"/>
            </c:ext>
          </c:extLst>
        </c:ser>
        <c:ser>
          <c:idx val="7"/>
          <c:order val="3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Profiles'!$BM$81:$BM$104</c:f>
              <c:numCache>
                <c:formatCode>0.000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400.47117960662536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C58-4AE9-8CD3-B00E9A1211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4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Profiles'!$AW$81:$AW$104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400.47117960662536</c:v>
                </c:pt>
                <c:pt idx="11">
                  <c:v>462.12817736369908</c:v>
                </c:pt>
                <c:pt idx="12">
                  <c:v>483.07958436853005</c:v>
                </c:pt>
                <c:pt idx="13">
                  <c:v>472.30457505175991</c:v>
                </c:pt>
                <c:pt idx="14">
                  <c:v>429.20453778467913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C58-4AE9-8CD3-B00E9A1211FB}"/>
            </c:ext>
          </c:extLst>
        </c:ser>
        <c:ser>
          <c:idx val="5"/>
          <c:order val="5"/>
          <c:tx>
            <c:v>Total Demand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Profiles'!$AS$81:$AS$104</c:f>
              <c:numCache>
                <c:formatCode>0.00</c:formatCode>
                <c:ptCount val="24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366.77990369819486</c:v>
                </c:pt>
                <c:pt idx="16">
                  <c:v>379.32319016338317</c:v>
                </c:pt>
                <c:pt idx="17">
                  <c:v>274.25094930999109</c:v>
                </c:pt>
                <c:pt idx="18">
                  <c:v>287.63621269035639</c:v>
                </c:pt>
                <c:pt idx="19">
                  <c:v>282.44825221777177</c:v>
                </c:pt>
                <c:pt idx="20">
                  <c:v>271.89714346740612</c:v>
                </c:pt>
                <c:pt idx="21">
                  <c:v>244.15057541090664</c:v>
                </c:pt>
                <c:pt idx="22">
                  <c:v>222.53430695594949</c:v>
                </c:pt>
                <c:pt idx="23">
                  <c:v>202.37469263645534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C58-4AE9-8CD3-B00E9A1211FB}"/>
            </c:ext>
          </c:extLst>
        </c:ser>
        <c:ser>
          <c:idx val="0"/>
          <c:order val="6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Profiles'!$E$81:$E$104</c:f>
              <c:numCache>
                <c:formatCode>0.00</c:formatCode>
                <c:ptCount val="24"/>
                <c:pt idx="0">
                  <c:v>151.46539214236202</c:v>
                </c:pt>
                <c:pt idx="1">
                  <c:v>135.74446467357933</c:v>
                </c:pt>
                <c:pt idx="2">
                  <c:v>133.10134205306295</c:v>
                </c:pt>
                <c:pt idx="3">
                  <c:v>126.61347619490326</c:v>
                </c:pt>
                <c:pt idx="4">
                  <c:v>126.31260294520443</c:v>
                </c:pt>
                <c:pt idx="5">
                  <c:v>125.76966649986421</c:v>
                </c:pt>
                <c:pt idx="6">
                  <c:v>129.86399472648199</c:v>
                </c:pt>
                <c:pt idx="7">
                  <c:v>139.04032858119277</c:v>
                </c:pt>
                <c:pt idx="8">
                  <c:v>162.97734364176821</c:v>
                </c:pt>
                <c:pt idx="9">
                  <c:v>177.83347218559726</c:v>
                </c:pt>
                <c:pt idx="10">
                  <c:v>190.51175669364832</c:v>
                </c:pt>
                <c:pt idx="11">
                  <c:v>195.3569474988935</c:v>
                </c:pt>
                <c:pt idx="12">
                  <c:v>193.96904020063684</c:v>
                </c:pt>
                <c:pt idx="13">
                  <c:v>172.62720777182065</c:v>
                </c:pt>
                <c:pt idx="14">
                  <c:v>159.67472222262782</c:v>
                </c:pt>
                <c:pt idx="15">
                  <c:v>165.77990369819489</c:v>
                </c:pt>
                <c:pt idx="16">
                  <c:v>173.82319016338317</c:v>
                </c:pt>
                <c:pt idx="17">
                  <c:v>172.75094930999109</c:v>
                </c:pt>
                <c:pt idx="18">
                  <c:v>193.63621269035642</c:v>
                </c:pt>
                <c:pt idx="19">
                  <c:v>188.44825221777177</c:v>
                </c:pt>
                <c:pt idx="20">
                  <c:v>189.89714346740612</c:v>
                </c:pt>
                <c:pt idx="21">
                  <c:v>173.40057541090664</c:v>
                </c:pt>
                <c:pt idx="22">
                  <c:v>165.78430695594949</c:v>
                </c:pt>
                <c:pt idx="23">
                  <c:v>159.62469263645534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C58-4AE9-8CD3-B00E9A1211FB}"/>
            </c:ext>
          </c:extLst>
        </c:ser>
        <c:ser>
          <c:idx val="1"/>
          <c:order val="7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Profiles'!$M$81:$M$104</c:f>
              <c:numCache>
                <c:formatCode>General</c:formatCode>
                <c:ptCount val="24"/>
                <c:pt idx="0">
                  <c:v>24</c:v>
                </c:pt>
                <c:pt idx="1">
                  <c:v>18</c:v>
                </c:pt>
                <c:pt idx="2">
                  <c:v>18</c:v>
                </c:pt>
                <c:pt idx="3">
                  <c:v>18</c:v>
                </c:pt>
                <c:pt idx="4">
                  <c:v>18</c:v>
                </c:pt>
                <c:pt idx="5">
                  <c:v>24</c:v>
                </c:pt>
                <c:pt idx="6">
                  <c:v>24</c:v>
                </c:pt>
                <c:pt idx="7">
                  <c:v>36</c:v>
                </c:pt>
                <c:pt idx="8">
                  <c:v>42</c:v>
                </c:pt>
                <c:pt idx="9">
                  <c:v>43.8</c:v>
                </c:pt>
                <c:pt idx="10">
                  <c:v>45</c:v>
                </c:pt>
                <c:pt idx="11">
                  <c:v>48</c:v>
                </c:pt>
                <c:pt idx="12">
                  <c:v>51</c:v>
                </c:pt>
                <c:pt idx="13">
                  <c:v>51</c:v>
                </c:pt>
                <c:pt idx="14">
                  <c:v>51</c:v>
                </c:pt>
                <c:pt idx="15">
                  <c:v>48</c:v>
                </c:pt>
                <c:pt idx="16">
                  <c:v>45</c:v>
                </c:pt>
                <c:pt idx="17">
                  <c:v>45</c:v>
                </c:pt>
                <c:pt idx="18">
                  <c:v>42</c:v>
                </c:pt>
                <c:pt idx="19">
                  <c:v>42</c:v>
                </c:pt>
                <c:pt idx="20">
                  <c:v>39</c:v>
                </c:pt>
                <c:pt idx="21">
                  <c:v>36</c:v>
                </c:pt>
                <c:pt idx="22">
                  <c:v>30</c:v>
                </c:pt>
                <c:pt idx="23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6C58-4AE9-8CD3-B00E9A1211FB}"/>
            </c:ext>
          </c:extLst>
        </c:ser>
        <c:ser>
          <c:idx val="2"/>
          <c:order val="8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Profiles'!$AA$81:$AA$104</c:f>
              <c:numCache>
                <c:formatCode>General</c:formatCode>
                <c:ptCount val="2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  <c:pt idx="6">
                  <c:v>40</c:v>
                </c:pt>
                <c:pt idx="7">
                  <c:v>56</c:v>
                </c:pt>
                <c:pt idx="8">
                  <c:v>56</c:v>
                </c:pt>
                <c:pt idx="9">
                  <c:v>60</c:v>
                </c:pt>
                <c:pt idx="10">
                  <c:v>64</c:v>
                </c:pt>
                <c:pt idx="11">
                  <c:v>57.5</c:v>
                </c:pt>
                <c:pt idx="12">
                  <c:v>50.25</c:v>
                </c:pt>
                <c:pt idx="13">
                  <c:v>30.75</c:v>
                </c:pt>
                <c:pt idx="14">
                  <c:v>17.75</c:v>
                </c:pt>
                <c:pt idx="15">
                  <c:v>17</c:v>
                </c:pt>
                <c:pt idx="16">
                  <c:v>17</c:v>
                </c:pt>
                <c:pt idx="17">
                  <c:v>11</c:v>
                </c:pt>
                <c:pt idx="18">
                  <c:v>8</c:v>
                </c:pt>
                <c:pt idx="19">
                  <c:v>8</c:v>
                </c:pt>
                <c:pt idx="20">
                  <c:v>8</c:v>
                </c:pt>
                <c:pt idx="21">
                  <c:v>8</c:v>
                </c:pt>
                <c:pt idx="22">
                  <c:v>8</c:v>
                </c:pt>
                <c:pt idx="2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6C58-4AE9-8CD3-B00E9A1211FB}"/>
            </c:ext>
          </c:extLst>
        </c:ser>
        <c:ser>
          <c:idx val="4"/>
          <c:order val="9"/>
          <c:tx>
            <c:v>Water Wells Demand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Profiles'!$AI$81:$AI$104</c:f>
              <c:numCache>
                <c:formatCode>General</c:formatCode>
                <c:ptCount val="2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2</c:v>
                </c:pt>
                <c:pt idx="22">
                  <c:v>2</c:v>
                </c:pt>
                <c:pt idx="2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6C58-4AE9-8CD3-B00E9A1211FB}"/>
            </c:ext>
          </c:extLst>
        </c:ser>
        <c:ser>
          <c:idx val="6"/>
          <c:order val="10"/>
          <c:tx>
            <c:v>MoH Clinic Demand</c:v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Profiles'!$AM$81:$AM$104</c:f>
              <c:numCache>
                <c:formatCode>0.00</c:formatCode>
                <c:ptCount val="24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6C58-4AE9-8CD3-B00E9A1211FB}"/>
            </c:ext>
          </c:extLst>
        </c:ser>
        <c:ser>
          <c:idx val="3"/>
          <c:order val="11"/>
          <c:tx>
            <c:v>Building Services Demand</c:v>
          </c:tx>
          <c:spPr>
            <a:ln w="19050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Profiles'!$I$81:$I$104</c:f>
              <c:numCache>
                <c:formatCode>General</c:formatCode>
                <c:ptCount val="2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16</c:v>
                </c:pt>
                <c:pt idx="6">
                  <c:v>24</c:v>
                </c:pt>
                <c:pt idx="7">
                  <c:v>24</c:v>
                </c:pt>
                <c:pt idx="8">
                  <c:v>32</c:v>
                </c:pt>
                <c:pt idx="9">
                  <c:v>32</c:v>
                </c:pt>
                <c:pt idx="10">
                  <c:v>24</c:v>
                </c:pt>
                <c:pt idx="11">
                  <c:v>24</c:v>
                </c:pt>
                <c:pt idx="12">
                  <c:v>24</c:v>
                </c:pt>
                <c:pt idx="13">
                  <c:v>24</c:v>
                </c:pt>
                <c:pt idx="14">
                  <c:v>24</c:v>
                </c:pt>
                <c:pt idx="15">
                  <c:v>32</c:v>
                </c:pt>
                <c:pt idx="16">
                  <c:v>40</c:v>
                </c:pt>
                <c:pt idx="17">
                  <c:v>40</c:v>
                </c:pt>
                <c:pt idx="18">
                  <c:v>40</c:v>
                </c:pt>
                <c:pt idx="19">
                  <c:v>40</c:v>
                </c:pt>
                <c:pt idx="20">
                  <c:v>32</c:v>
                </c:pt>
                <c:pt idx="21">
                  <c:v>24</c:v>
                </c:pt>
                <c:pt idx="22">
                  <c:v>16</c:v>
                </c:pt>
                <c:pt idx="2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6C58-4AE9-8CD3-B00E9A1211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0"/>
        <c:axPos val="b"/>
        <c:numFmt formatCode="[$-F400]h:mm:ss\ AM/P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CH" dirty="0" err="1"/>
                  <a:t>Demand</a:t>
                </a:r>
                <a:r>
                  <a:rPr lang="fr-CH" dirty="0"/>
                  <a:t>, KW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85276199701416522"/>
          <c:y val="0.23480132507436072"/>
          <c:w val="0.14723804129594334"/>
          <c:h val="0.608728209622457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b="1"/>
              <a:t>24h Demand</a:t>
            </a:r>
            <a:r>
              <a:rPr lang="fr-CH" b="1" baseline="0"/>
              <a:t> and Supply Profile - </a:t>
            </a:r>
            <a:r>
              <a:rPr lang="fr-CH" b="1"/>
              <a:t>Scenario 1, Emergency Operations</a:t>
            </a:r>
            <a:r>
              <a:rPr lang="fr-CH" b="1" baseline="0"/>
              <a:t> (no batteries)</a:t>
            </a:r>
            <a:r>
              <a:rPr lang="fr-CH" b="1"/>
              <a:t> </a:t>
            </a:r>
          </a:p>
        </c:rich>
      </c:tx>
      <c:layout>
        <c:manualLayout>
          <c:xMode val="edge"/>
          <c:yMode val="edge"/>
          <c:x val="0.25242404228703219"/>
          <c:y val="3.82427350672662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8"/>
          <c:order val="0"/>
          <c:tx>
            <c:v>Generator Supply</c:v>
          </c:tx>
          <c:spPr>
            <a:solidFill>
              <a:schemeClr val="accent2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Profiles'!$CD$121:$CD$144</c:f>
              <c:numCache>
                <c:formatCode>0.00</c:formatCode>
                <c:ptCount val="24"/>
                <c:pt idx="0">
                  <c:v>188.51539214236203</c:v>
                </c:pt>
                <c:pt idx="1">
                  <c:v>166.79446467357934</c:v>
                </c:pt>
                <c:pt idx="2">
                  <c:v>164.15134205306296</c:v>
                </c:pt>
                <c:pt idx="3">
                  <c:v>157.66347619490327</c:v>
                </c:pt>
                <c:pt idx="4">
                  <c:v>157.36260294520446</c:v>
                </c:pt>
                <c:pt idx="5">
                  <c:v>173.56966649986424</c:v>
                </c:pt>
                <c:pt idx="6">
                  <c:v>194.86399472648199</c:v>
                </c:pt>
                <c:pt idx="7">
                  <c:v>217.89032858119276</c:v>
                </c:pt>
                <c:pt idx="8">
                  <c:v>264.07734364176821</c:v>
                </c:pt>
                <c:pt idx="9">
                  <c:v>379.88347218559727</c:v>
                </c:pt>
                <c:pt idx="10">
                  <c:v>387.41175669364827</c:v>
                </c:pt>
                <c:pt idx="11">
                  <c:v>396.25694749889351</c:v>
                </c:pt>
                <c:pt idx="12">
                  <c:v>396.06904020063689</c:v>
                </c:pt>
                <c:pt idx="13">
                  <c:v>374.22720777182064</c:v>
                </c:pt>
                <c:pt idx="14">
                  <c:v>360.27472222262782</c:v>
                </c:pt>
                <c:pt idx="15">
                  <c:v>365.87990369819488</c:v>
                </c:pt>
                <c:pt idx="16">
                  <c:v>380.72319016338315</c:v>
                </c:pt>
                <c:pt idx="17">
                  <c:v>282.8009493099911</c:v>
                </c:pt>
                <c:pt idx="18">
                  <c:v>299.1862126903564</c:v>
                </c:pt>
                <c:pt idx="19">
                  <c:v>292.84825221777174</c:v>
                </c:pt>
                <c:pt idx="20">
                  <c:v>279.99714346740615</c:v>
                </c:pt>
                <c:pt idx="21">
                  <c:v>252.25057541090663</c:v>
                </c:pt>
                <c:pt idx="22">
                  <c:v>228.3343069559495</c:v>
                </c:pt>
                <c:pt idx="23">
                  <c:v>201.27469263645534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CD-46EF-93A6-7CF2BC858E4F}"/>
            </c:ext>
          </c:extLst>
        </c:ser>
        <c:ser>
          <c:idx val="7"/>
          <c:order val="1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Profiles'!$CE$121:$CE$144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387.41175669364827</c:v>
                </c:pt>
                <c:pt idx="11">
                  <c:v>396.25694749889351</c:v>
                </c:pt>
                <c:pt idx="12">
                  <c:v>396.06904020063689</c:v>
                </c:pt>
                <c:pt idx="13">
                  <c:v>374.22720777182064</c:v>
                </c:pt>
                <c:pt idx="14">
                  <c:v>360.27472222262782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CD-46EF-93A6-7CF2BC858E4F}"/>
            </c:ext>
          </c:extLst>
        </c:ser>
        <c:ser>
          <c:idx val="10"/>
          <c:order val="2"/>
          <c:tx>
            <c:v>30%</c:v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val>
            <c:numRef>
              <c:f>'Load Profiles'!$CF$121:$CF$144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188.87787843938744</c:v>
                </c:pt>
                <c:pt idx="7">
                  <c:v>162.81805873992292</c:v>
                </c:pt>
                <c:pt idx="8">
                  <c:v>103.19999999999999</c:v>
                </c:pt>
                <c:pt idx="9">
                  <c:v>151.19999999999999</c:v>
                </c:pt>
                <c:pt idx="10">
                  <c:v>151.19999999999999</c:v>
                </c:pt>
                <c:pt idx="11">
                  <c:v>151.19999999999999</c:v>
                </c:pt>
                <c:pt idx="12">
                  <c:v>151.19999999999999</c:v>
                </c:pt>
                <c:pt idx="13">
                  <c:v>151.19999999999999</c:v>
                </c:pt>
                <c:pt idx="14">
                  <c:v>139.19999999999999</c:v>
                </c:pt>
                <c:pt idx="15">
                  <c:v>139.19999999999999</c:v>
                </c:pt>
                <c:pt idx="16">
                  <c:v>152.05354799637138</c:v>
                </c:pt>
                <c:pt idx="17">
                  <c:v>187.62170034518778</c:v>
                </c:pt>
                <c:pt idx="18">
                  <c:v>282.42508708649166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CD-46EF-93A6-7CF2BC858E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3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Profiles'!$AW$121:$AW$144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400.47117960662536</c:v>
                </c:pt>
                <c:pt idx="11">
                  <c:v>462.12817736369908</c:v>
                </c:pt>
                <c:pt idx="12">
                  <c:v>483.07958436853005</c:v>
                </c:pt>
                <c:pt idx="13">
                  <c:v>472.30457505175991</c:v>
                </c:pt>
                <c:pt idx="14">
                  <c:v>429.20453778467913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7CD-46EF-93A6-7CF2BC858E4F}"/>
            </c:ext>
          </c:extLst>
        </c:ser>
        <c:ser>
          <c:idx val="5"/>
          <c:order val="4"/>
          <c:tx>
            <c:v>Total Demand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Profiles'!$AS$121:$AS$144</c:f>
              <c:numCache>
                <c:formatCode>0.00</c:formatCode>
                <c:ptCount val="24"/>
                <c:pt idx="0">
                  <c:v>188.51539214236203</c:v>
                </c:pt>
                <c:pt idx="1">
                  <c:v>166.79446467357934</c:v>
                </c:pt>
                <c:pt idx="2">
                  <c:v>164.15134205306296</c:v>
                </c:pt>
                <c:pt idx="3">
                  <c:v>157.66347619490327</c:v>
                </c:pt>
                <c:pt idx="4">
                  <c:v>157.36260294520446</c:v>
                </c:pt>
                <c:pt idx="5">
                  <c:v>173.56966649986424</c:v>
                </c:pt>
                <c:pt idx="6">
                  <c:v>194.86399472648199</c:v>
                </c:pt>
                <c:pt idx="7">
                  <c:v>217.89032858119276</c:v>
                </c:pt>
                <c:pt idx="8">
                  <c:v>264.07734364176821</c:v>
                </c:pt>
                <c:pt idx="9">
                  <c:v>379.88347218559727</c:v>
                </c:pt>
                <c:pt idx="10">
                  <c:v>387.41175669364827</c:v>
                </c:pt>
                <c:pt idx="11">
                  <c:v>396.25694749889351</c:v>
                </c:pt>
                <c:pt idx="12">
                  <c:v>396.06904020063689</c:v>
                </c:pt>
                <c:pt idx="13">
                  <c:v>374.22720777182064</c:v>
                </c:pt>
                <c:pt idx="14">
                  <c:v>360.27472222262782</c:v>
                </c:pt>
                <c:pt idx="15">
                  <c:v>365.87990369819488</c:v>
                </c:pt>
                <c:pt idx="16">
                  <c:v>380.72319016338315</c:v>
                </c:pt>
                <c:pt idx="17">
                  <c:v>282.8009493099911</c:v>
                </c:pt>
                <c:pt idx="18">
                  <c:v>299.1862126903564</c:v>
                </c:pt>
                <c:pt idx="19">
                  <c:v>292.84825221777174</c:v>
                </c:pt>
                <c:pt idx="20">
                  <c:v>279.99714346740615</c:v>
                </c:pt>
                <c:pt idx="21">
                  <c:v>252.25057541090663</c:v>
                </c:pt>
                <c:pt idx="22">
                  <c:v>228.3343069559495</c:v>
                </c:pt>
                <c:pt idx="23">
                  <c:v>201.27469263645534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7CD-46EF-93A6-7CF2BC858E4F}"/>
            </c:ext>
          </c:extLst>
        </c:ser>
        <c:ser>
          <c:idx val="0"/>
          <c:order val="5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Profiles'!$E$121:$E$144</c:f>
              <c:numCache>
                <c:formatCode>0.00</c:formatCode>
                <c:ptCount val="24"/>
                <c:pt idx="0">
                  <c:v>151.46539214236202</c:v>
                </c:pt>
                <c:pt idx="1">
                  <c:v>135.74446467357933</c:v>
                </c:pt>
                <c:pt idx="2">
                  <c:v>133.10134205306295</c:v>
                </c:pt>
                <c:pt idx="3">
                  <c:v>126.61347619490326</c:v>
                </c:pt>
                <c:pt idx="4">
                  <c:v>126.31260294520443</c:v>
                </c:pt>
                <c:pt idx="5">
                  <c:v>125.76966649986421</c:v>
                </c:pt>
                <c:pt idx="6">
                  <c:v>129.86399472648199</c:v>
                </c:pt>
                <c:pt idx="7">
                  <c:v>139.04032858119277</c:v>
                </c:pt>
                <c:pt idx="8">
                  <c:v>162.97734364176821</c:v>
                </c:pt>
                <c:pt idx="9">
                  <c:v>177.83347218559726</c:v>
                </c:pt>
                <c:pt idx="10">
                  <c:v>190.51175669364832</c:v>
                </c:pt>
                <c:pt idx="11">
                  <c:v>195.3569474988935</c:v>
                </c:pt>
                <c:pt idx="12">
                  <c:v>193.96904020063684</c:v>
                </c:pt>
                <c:pt idx="13">
                  <c:v>172.62720777182065</c:v>
                </c:pt>
                <c:pt idx="14">
                  <c:v>159.67472222262782</c:v>
                </c:pt>
                <c:pt idx="15">
                  <c:v>165.77990369819489</c:v>
                </c:pt>
                <c:pt idx="16">
                  <c:v>173.82319016338317</c:v>
                </c:pt>
                <c:pt idx="17">
                  <c:v>172.75094930999109</c:v>
                </c:pt>
                <c:pt idx="18">
                  <c:v>193.63621269035642</c:v>
                </c:pt>
                <c:pt idx="19">
                  <c:v>188.44825221777177</c:v>
                </c:pt>
                <c:pt idx="20">
                  <c:v>189.89714346740612</c:v>
                </c:pt>
                <c:pt idx="21">
                  <c:v>173.40057541090664</c:v>
                </c:pt>
                <c:pt idx="22">
                  <c:v>165.78430695594949</c:v>
                </c:pt>
                <c:pt idx="23">
                  <c:v>159.62469263645534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7CD-46EF-93A6-7CF2BC858E4F}"/>
            </c:ext>
          </c:extLst>
        </c:ser>
        <c:ser>
          <c:idx val="1"/>
          <c:order val="6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Profiles'!$M$121:$M$144</c:f>
              <c:numCache>
                <c:formatCode>General</c:formatCode>
                <c:ptCount val="24"/>
                <c:pt idx="0">
                  <c:v>24</c:v>
                </c:pt>
                <c:pt idx="1">
                  <c:v>18</c:v>
                </c:pt>
                <c:pt idx="2">
                  <c:v>18</c:v>
                </c:pt>
                <c:pt idx="3">
                  <c:v>18</c:v>
                </c:pt>
                <c:pt idx="4">
                  <c:v>18</c:v>
                </c:pt>
                <c:pt idx="5">
                  <c:v>24</c:v>
                </c:pt>
                <c:pt idx="6">
                  <c:v>24</c:v>
                </c:pt>
                <c:pt idx="7">
                  <c:v>36</c:v>
                </c:pt>
                <c:pt idx="8">
                  <c:v>42</c:v>
                </c:pt>
                <c:pt idx="9">
                  <c:v>43.8</c:v>
                </c:pt>
                <c:pt idx="10">
                  <c:v>45</c:v>
                </c:pt>
                <c:pt idx="11">
                  <c:v>48</c:v>
                </c:pt>
                <c:pt idx="12">
                  <c:v>51</c:v>
                </c:pt>
                <c:pt idx="13">
                  <c:v>51</c:v>
                </c:pt>
                <c:pt idx="14">
                  <c:v>51</c:v>
                </c:pt>
                <c:pt idx="15">
                  <c:v>48</c:v>
                </c:pt>
                <c:pt idx="16">
                  <c:v>45</c:v>
                </c:pt>
                <c:pt idx="17">
                  <c:v>45</c:v>
                </c:pt>
                <c:pt idx="18">
                  <c:v>42</c:v>
                </c:pt>
                <c:pt idx="19">
                  <c:v>42</c:v>
                </c:pt>
                <c:pt idx="20">
                  <c:v>39</c:v>
                </c:pt>
                <c:pt idx="21">
                  <c:v>36</c:v>
                </c:pt>
                <c:pt idx="22">
                  <c:v>30</c:v>
                </c:pt>
                <c:pt idx="23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7CD-46EF-93A6-7CF2BC858E4F}"/>
            </c:ext>
          </c:extLst>
        </c:ser>
        <c:ser>
          <c:idx val="2"/>
          <c:order val="7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Profiles'!$AA$121:$AA$144</c:f>
              <c:numCache>
                <c:formatCode>General</c:formatCode>
                <c:ptCount val="24"/>
                <c:pt idx="0">
                  <c:v>2.3000000000000003</c:v>
                </c:pt>
                <c:pt idx="1">
                  <c:v>2.3000000000000003</c:v>
                </c:pt>
                <c:pt idx="2">
                  <c:v>2.3000000000000003</c:v>
                </c:pt>
                <c:pt idx="3">
                  <c:v>2.3000000000000003</c:v>
                </c:pt>
                <c:pt idx="4">
                  <c:v>2.3000000000000003</c:v>
                </c:pt>
                <c:pt idx="5">
                  <c:v>2.3000000000000003</c:v>
                </c:pt>
                <c:pt idx="6">
                  <c:v>11.500000000000002</c:v>
                </c:pt>
                <c:pt idx="7">
                  <c:v>16.100000000000001</c:v>
                </c:pt>
                <c:pt idx="8">
                  <c:v>16.100000000000001</c:v>
                </c:pt>
                <c:pt idx="9">
                  <c:v>17.250000000000004</c:v>
                </c:pt>
                <c:pt idx="10">
                  <c:v>18.400000000000002</c:v>
                </c:pt>
                <c:pt idx="11">
                  <c:v>18.400000000000002</c:v>
                </c:pt>
                <c:pt idx="12">
                  <c:v>16.100000000000001</c:v>
                </c:pt>
                <c:pt idx="13">
                  <c:v>16.100000000000001</c:v>
                </c:pt>
                <c:pt idx="14">
                  <c:v>16.100000000000001</c:v>
                </c:pt>
                <c:pt idx="15">
                  <c:v>16.100000000000001</c:v>
                </c:pt>
                <c:pt idx="16">
                  <c:v>18.400000000000002</c:v>
                </c:pt>
                <c:pt idx="17">
                  <c:v>19.550000000000004</c:v>
                </c:pt>
                <c:pt idx="18">
                  <c:v>19.550000000000004</c:v>
                </c:pt>
                <c:pt idx="19">
                  <c:v>18.400000000000002</c:v>
                </c:pt>
                <c:pt idx="20">
                  <c:v>16.100000000000001</c:v>
                </c:pt>
                <c:pt idx="21">
                  <c:v>16.100000000000001</c:v>
                </c:pt>
                <c:pt idx="22">
                  <c:v>13.800000000000002</c:v>
                </c:pt>
                <c:pt idx="23">
                  <c:v>6.9000000000000012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7CD-46EF-93A6-7CF2BC858E4F}"/>
            </c:ext>
          </c:extLst>
        </c:ser>
        <c:ser>
          <c:idx val="4"/>
          <c:order val="8"/>
          <c:tx>
            <c:v>Water Wells Demand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Profiles'!$AI$121:$AI$144</c:f>
              <c:numCache>
                <c:formatCode>General</c:formatCode>
                <c:ptCount val="2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2</c:v>
                </c:pt>
                <c:pt idx="22">
                  <c:v>2</c:v>
                </c:pt>
                <c:pt idx="2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07CD-46EF-93A6-7CF2BC858E4F}"/>
            </c:ext>
          </c:extLst>
        </c:ser>
        <c:ser>
          <c:idx val="6"/>
          <c:order val="9"/>
          <c:tx>
            <c:v>MoH Clinic Demand</c:v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Profiles'!$AM$121:$AM$144</c:f>
              <c:numCache>
                <c:formatCode>0.00</c:formatCode>
                <c:ptCount val="24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07CD-46EF-93A6-7CF2BC858E4F}"/>
            </c:ext>
          </c:extLst>
        </c:ser>
        <c:ser>
          <c:idx val="3"/>
          <c:order val="10"/>
          <c:tx>
            <c:v>Building Services Demand</c:v>
          </c:tx>
          <c:spPr>
            <a:ln w="19050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Profiles'!$I$121:$I$144</c:f>
              <c:numCache>
                <c:formatCode>General</c:formatCode>
                <c:ptCount val="2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16</c:v>
                </c:pt>
                <c:pt idx="6">
                  <c:v>24</c:v>
                </c:pt>
                <c:pt idx="7">
                  <c:v>24</c:v>
                </c:pt>
                <c:pt idx="8">
                  <c:v>32</c:v>
                </c:pt>
                <c:pt idx="9">
                  <c:v>32</c:v>
                </c:pt>
                <c:pt idx="10">
                  <c:v>24</c:v>
                </c:pt>
                <c:pt idx="11">
                  <c:v>24</c:v>
                </c:pt>
                <c:pt idx="12">
                  <c:v>24</c:v>
                </c:pt>
                <c:pt idx="13">
                  <c:v>24</c:v>
                </c:pt>
                <c:pt idx="14">
                  <c:v>24</c:v>
                </c:pt>
                <c:pt idx="15">
                  <c:v>32</c:v>
                </c:pt>
                <c:pt idx="16">
                  <c:v>40</c:v>
                </c:pt>
                <c:pt idx="17">
                  <c:v>40</c:v>
                </c:pt>
                <c:pt idx="18">
                  <c:v>40</c:v>
                </c:pt>
                <c:pt idx="19">
                  <c:v>40</c:v>
                </c:pt>
                <c:pt idx="20">
                  <c:v>32</c:v>
                </c:pt>
                <c:pt idx="21">
                  <c:v>24</c:v>
                </c:pt>
                <c:pt idx="22">
                  <c:v>16</c:v>
                </c:pt>
                <c:pt idx="2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07CD-46EF-93A6-7CF2BC858E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[$-F400]h:mm:ss\ AM/P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CH" dirty="0" err="1"/>
                  <a:t>Demand</a:t>
                </a:r>
                <a:r>
                  <a:rPr lang="fr-CH" dirty="0"/>
                  <a:t>,</a:t>
                </a:r>
                <a:r>
                  <a:rPr lang="fr-CH" baseline="0" dirty="0"/>
                  <a:t> KW</a:t>
                </a:r>
                <a:endParaRPr lang="fr-CH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85276199701416522"/>
          <c:y val="0.23480132507436072"/>
          <c:w val="0.14723807549522666"/>
          <c:h val="0.534648604391366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b="1"/>
              <a:t>24h Demand</a:t>
            </a:r>
            <a:r>
              <a:rPr lang="fr-CH" b="1" baseline="0"/>
              <a:t> and Supply Profile - </a:t>
            </a:r>
            <a:r>
              <a:rPr lang="fr-CH" b="1"/>
              <a:t>Scenario 1, Emergency Operations</a:t>
            </a:r>
            <a:r>
              <a:rPr lang="fr-CH" b="1" baseline="0"/>
              <a:t> (batteries)</a:t>
            </a:r>
            <a:r>
              <a:rPr lang="fr-CH" b="1"/>
              <a:t> </a:t>
            </a:r>
          </a:p>
        </c:rich>
      </c:tx>
      <c:layout>
        <c:manualLayout>
          <c:xMode val="edge"/>
          <c:yMode val="edge"/>
          <c:x val="0.25242404228703219"/>
          <c:y val="3.82427350672662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10"/>
          <c:order val="0"/>
          <c:tx>
            <c:v>Battery Charge/Discharge</c:v>
          </c:tx>
          <c:spPr>
            <a:solidFill>
              <a:schemeClr val="accent6">
                <a:lumMod val="20000"/>
                <a:lumOff val="80000"/>
              </a:schemeClr>
            </a:solidFill>
            <a:ln w="25400">
              <a:noFill/>
            </a:ln>
            <a:effectLst/>
          </c:spPr>
          <c:val>
            <c:numRef>
              <c:f>'Load Profiles'!$CM$121:$CM$144</c:f>
              <c:numCache>
                <c:formatCode>General</c:formatCode>
                <c:ptCount val="24"/>
                <c:pt idx="0">
                  <c:v>245.07000978507062</c:v>
                </c:pt>
                <c:pt idx="1">
                  <c:v>216.83280407565314</c:v>
                </c:pt>
                <c:pt idx="2">
                  <c:v>213.39674466898185</c:v>
                </c:pt>
                <c:pt idx="3">
                  <c:v>204.96251905337425</c:v>
                </c:pt>
                <c:pt idx="4">
                  <c:v>204.57138382876579</c:v>
                </c:pt>
                <c:pt idx="5">
                  <c:v>225.6405664498235</c:v>
                </c:pt>
                <c:pt idx="6">
                  <c:v>245.54124197120368</c:v>
                </c:pt>
                <c:pt idx="7">
                  <c:v>217.89032858119276</c:v>
                </c:pt>
                <c:pt idx="8">
                  <c:v>264.07734364176821</c:v>
                </c:pt>
                <c:pt idx="9">
                  <c:v>379.88347218559727</c:v>
                </c:pt>
                <c:pt idx="10" formatCode="0.00">
                  <c:v>396</c:v>
                </c:pt>
                <c:pt idx="11" formatCode="0.00">
                  <c:v>462.12817736369908</c:v>
                </c:pt>
                <c:pt idx="12" formatCode="0.00">
                  <c:v>483.07958436853005</c:v>
                </c:pt>
                <c:pt idx="13" formatCode="0.00">
                  <c:v>472.30457505175991</c:v>
                </c:pt>
                <c:pt idx="14" formatCode="0.00">
                  <c:v>429.20453778467913</c:v>
                </c:pt>
                <c:pt idx="15">
                  <c:v>362</c:v>
                </c:pt>
                <c:pt idx="16">
                  <c:v>380.72319016338315</c:v>
                </c:pt>
                <c:pt idx="17">
                  <c:v>282.8009493099911</c:v>
                </c:pt>
                <c:pt idx="18">
                  <c:v>299.1862126903564</c:v>
                </c:pt>
                <c:pt idx="19">
                  <c:v>351.41790266132608</c:v>
                </c:pt>
                <c:pt idx="20">
                  <c:v>335.99657216088735</c:v>
                </c:pt>
                <c:pt idx="21">
                  <c:v>315.3132192636333</c:v>
                </c:pt>
                <c:pt idx="22">
                  <c:v>285.4178836949369</c:v>
                </c:pt>
                <c:pt idx="23">
                  <c:v>251.59336579556918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BF-4342-ACCD-7C73C0A667F7}"/>
            </c:ext>
          </c:extLst>
        </c:ser>
        <c:ser>
          <c:idx val="8"/>
          <c:order val="1"/>
          <c:tx>
            <c:v>Generator Supply</c:v>
          </c:tx>
          <c:spPr>
            <a:solidFill>
              <a:schemeClr val="accent2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Profiles'!$CN$121:$CN$144</c:f>
              <c:numCache>
                <c:formatCode>General</c:formatCode>
                <c:ptCount val="24"/>
                <c:pt idx="0">
                  <c:v>188.51539214236203</c:v>
                </c:pt>
                <c:pt idx="1">
                  <c:v>166.79446467357934</c:v>
                </c:pt>
                <c:pt idx="2">
                  <c:v>164.15134205306296</c:v>
                </c:pt>
                <c:pt idx="3">
                  <c:v>157.66347619490327</c:v>
                </c:pt>
                <c:pt idx="4">
                  <c:v>157.36260294520446</c:v>
                </c:pt>
                <c:pt idx="5">
                  <c:v>173.56966649986424</c:v>
                </c:pt>
                <c:pt idx="6">
                  <c:v>194.86399472648199</c:v>
                </c:pt>
                <c:pt idx="7">
                  <c:v>217.89032858119276</c:v>
                </c:pt>
                <c:pt idx="18">
                  <c:v>299.1862126903564</c:v>
                </c:pt>
                <c:pt idx="19">
                  <c:v>292.84825221777174</c:v>
                </c:pt>
                <c:pt idx="20">
                  <c:v>279.99714346740615</c:v>
                </c:pt>
                <c:pt idx="21">
                  <c:v>252.25057541090663</c:v>
                </c:pt>
                <c:pt idx="22">
                  <c:v>228.3343069559495</c:v>
                </c:pt>
                <c:pt idx="23">
                  <c:v>201.27469263645534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BF-4342-ACCD-7C73C0A667F7}"/>
            </c:ext>
          </c:extLst>
        </c:ser>
        <c:ser>
          <c:idx val="7"/>
          <c:order val="2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Profiles'!$CI$121:$CI$144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387.41175669364827</c:v>
                </c:pt>
                <c:pt idx="11">
                  <c:v>396.25694749889351</c:v>
                </c:pt>
                <c:pt idx="12">
                  <c:v>396.06904020063689</c:v>
                </c:pt>
                <c:pt idx="13">
                  <c:v>374.22720777182064</c:v>
                </c:pt>
                <c:pt idx="14">
                  <c:v>360.27472222262782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BF-4342-ACCD-7C73C0A667F7}"/>
            </c:ext>
          </c:extLst>
        </c:ser>
        <c:ser>
          <c:idx val="11"/>
          <c:order val="3"/>
          <c:tx>
            <c:strRef>
              <c:f>'Load Profiles'!$CO$120</c:f>
              <c:strCache>
                <c:ptCount val="1"/>
                <c:pt idx="0">
                  <c:v>5% Battery area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val>
            <c:numRef>
              <c:f>'Load Profiles'!$CO$121:$CO$144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BF-4342-ACCD-7C73C0A66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4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Profiles'!$AW$121:$AW$144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400.47117960662536</c:v>
                </c:pt>
                <c:pt idx="11">
                  <c:v>462.12817736369908</c:v>
                </c:pt>
                <c:pt idx="12">
                  <c:v>483.07958436853005</c:v>
                </c:pt>
                <c:pt idx="13">
                  <c:v>472.30457505175991</c:v>
                </c:pt>
                <c:pt idx="14">
                  <c:v>429.20453778467913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9BF-4342-ACCD-7C73C0A667F7}"/>
            </c:ext>
          </c:extLst>
        </c:ser>
        <c:ser>
          <c:idx val="5"/>
          <c:order val="5"/>
          <c:tx>
            <c:v>Total Demand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Profiles'!$AS$121:$AS$144</c:f>
              <c:numCache>
                <c:formatCode>0.00</c:formatCode>
                <c:ptCount val="24"/>
                <c:pt idx="0">
                  <c:v>188.51539214236203</c:v>
                </c:pt>
                <c:pt idx="1">
                  <c:v>166.79446467357934</c:v>
                </c:pt>
                <c:pt idx="2">
                  <c:v>164.15134205306296</c:v>
                </c:pt>
                <c:pt idx="3">
                  <c:v>157.66347619490327</c:v>
                </c:pt>
                <c:pt idx="4">
                  <c:v>157.36260294520446</c:v>
                </c:pt>
                <c:pt idx="5">
                  <c:v>173.56966649986424</c:v>
                </c:pt>
                <c:pt idx="6">
                  <c:v>194.86399472648199</c:v>
                </c:pt>
                <c:pt idx="7">
                  <c:v>217.89032858119276</c:v>
                </c:pt>
                <c:pt idx="8">
                  <c:v>264.07734364176821</c:v>
                </c:pt>
                <c:pt idx="9">
                  <c:v>379.88347218559727</c:v>
                </c:pt>
                <c:pt idx="10">
                  <c:v>387.41175669364827</c:v>
                </c:pt>
                <c:pt idx="11">
                  <c:v>396.25694749889351</c:v>
                </c:pt>
                <c:pt idx="12">
                  <c:v>396.06904020063689</c:v>
                </c:pt>
                <c:pt idx="13">
                  <c:v>374.22720777182064</c:v>
                </c:pt>
                <c:pt idx="14">
                  <c:v>360.27472222262782</c:v>
                </c:pt>
                <c:pt idx="15">
                  <c:v>365.87990369819488</c:v>
                </c:pt>
                <c:pt idx="16">
                  <c:v>380.72319016338315</c:v>
                </c:pt>
                <c:pt idx="17">
                  <c:v>282.8009493099911</c:v>
                </c:pt>
                <c:pt idx="18">
                  <c:v>299.1862126903564</c:v>
                </c:pt>
                <c:pt idx="19">
                  <c:v>292.84825221777174</c:v>
                </c:pt>
                <c:pt idx="20">
                  <c:v>279.99714346740615</c:v>
                </c:pt>
                <c:pt idx="21">
                  <c:v>252.25057541090663</c:v>
                </c:pt>
                <c:pt idx="22">
                  <c:v>228.3343069559495</c:v>
                </c:pt>
                <c:pt idx="23">
                  <c:v>201.27469263645534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9BF-4342-ACCD-7C73C0A667F7}"/>
            </c:ext>
          </c:extLst>
        </c:ser>
        <c:ser>
          <c:idx val="0"/>
          <c:order val="6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Profiles'!$E$121:$E$144</c:f>
              <c:numCache>
                <c:formatCode>0.00</c:formatCode>
                <c:ptCount val="24"/>
                <c:pt idx="0">
                  <c:v>151.46539214236202</c:v>
                </c:pt>
                <c:pt idx="1">
                  <c:v>135.74446467357933</c:v>
                </c:pt>
                <c:pt idx="2">
                  <c:v>133.10134205306295</c:v>
                </c:pt>
                <c:pt idx="3">
                  <c:v>126.61347619490326</c:v>
                </c:pt>
                <c:pt idx="4">
                  <c:v>126.31260294520443</c:v>
                </c:pt>
                <c:pt idx="5">
                  <c:v>125.76966649986421</c:v>
                </c:pt>
                <c:pt idx="6">
                  <c:v>129.86399472648199</c:v>
                </c:pt>
                <c:pt idx="7">
                  <c:v>139.04032858119277</c:v>
                </c:pt>
                <c:pt idx="8">
                  <c:v>162.97734364176821</c:v>
                </c:pt>
                <c:pt idx="9">
                  <c:v>177.83347218559726</c:v>
                </c:pt>
                <c:pt idx="10">
                  <c:v>190.51175669364832</c:v>
                </c:pt>
                <c:pt idx="11">
                  <c:v>195.3569474988935</c:v>
                </c:pt>
                <c:pt idx="12">
                  <c:v>193.96904020063684</c:v>
                </c:pt>
                <c:pt idx="13">
                  <c:v>172.62720777182065</c:v>
                </c:pt>
                <c:pt idx="14">
                  <c:v>159.67472222262782</c:v>
                </c:pt>
                <c:pt idx="15">
                  <c:v>165.77990369819489</c:v>
                </c:pt>
                <c:pt idx="16">
                  <c:v>173.82319016338317</c:v>
                </c:pt>
                <c:pt idx="17">
                  <c:v>172.75094930999109</c:v>
                </c:pt>
                <c:pt idx="18">
                  <c:v>193.63621269035642</c:v>
                </c:pt>
                <c:pt idx="19">
                  <c:v>188.44825221777177</c:v>
                </c:pt>
                <c:pt idx="20">
                  <c:v>189.89714346740612</c:v>
                </c:pt>
                <c:pt idx="21">
                  <c:v>173.40057541090664</c:v>
                </c:pt>
                <c:pt idx="22">
                  <c:v>165.78430695594949</c:v>
                </c:pt>
                <c:pt idx="23">
                  <c:v>159.62469263645534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39BF-4342-ACCD-7C73C0A667F7}"/>
            </c:ext>
          </c:extLst>
        </c:ser>
        <c:ser>
          <c:idx val="1"/>
          <c:order val="7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Profiles'!$M$121:$M$144</c:f>
              <c:numCache>
                <c:formatCode>General</c:formatCode>
                <c:ptCount val="24"/>
                <c:pt idx="0">
                  <c:v>24</c:v>
                </c:pt>
                <c:pt idx="1">
                  <c:v>18</c:v>
                </c:pt>
                <c:pt idx="2">
                  <c:v>18</c:v>
                </c:pt>
                <c:pt idx="3">
                  <c:v>18</c:v>
                </c:pt>
                <c:pt idx="4">
                  <c:v>18</c:v>
                </c:pt>
                <c:pt idx="5">
                  <c:v>24</c:v>
                </c:pt>
                <c:pt idx="6">
                  <c:v>24</c:v>
                </c:pt>
                <c:pt idx="7">
                  <c:v>36</c:v>
                </c:pt>
                <c:pt idx="8">
                  <c:v>42</c:v>
                </c:pt>
                <c:pt idx="9">
                  <c:v>43.8</c:v>
                </c:pt>
                <c:pt idx="10">
                  <c:v>45</c:v>
                </c:pt>
                <c:pt idx="11">
                  <c:v>48</c:v>
                </c:pt>
                <c:pt idx="12">
                  <c:v>51</c:v>
                </c:pt>
                <c:pt idx="13">
                  <c:v>51</c:v>
                </c:pt>
                <c:pt idx="14">
                  <c:v>51</c:v>
                </c:pt>
                <c:pt idx="15">
                  <c:v>48</c:v>
                </c:pt>
                <c:pt idx="16">
                  <c:v>45</c:v>
                </c:pt>
                <c:pt idx="17">
                  <c:v>45</c:v>
                </c:pt>
                <c:pt idx="18">
                  <c:v>42</c:v>
                </c:pt>
                <c:pt idx="19">
                  <c:v>42</c:v>
                </c:pt>
                <c:pt idx="20">
                  <c:v>39</c:v>
                </c:pt>
                <c:pt idx="21">
                  <c:v>36</c:v>
                </c:pt>
                <c:pt idx="22">
                  <c:v>30</c:v>
                </c:pt>
                <c:pt idx="23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9BF-4342-ACCD-7C73C0A667F7}"/>
            </c:ext>
          </c:extLst>
        </c:ser>
        <c:ser>
          <c:idx val="2"/>
          <c:order val="8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Profiles'!$AA$121:$AA$144</c:f>
              <c:numCache>
                <c:formatCode>General</c:formatCode>
                <c:ptCount val="24"/>
                <c:pt idx="0">
                  <c:v>2.3000000000000003</c:v>
                </c:pt>
                <c:pt idx="1">
                  <c:v>2.3000000000000003</c:v>
                </c:pt>
                <c:pt idx="2">
                  <c:v>2.3000000000000003</c:v>
                </c:pt>
                <c:pt idx="3">
                  <c:v>2.3000000000000003</c:v>
                </c:pt>
                <c:pt idx="4">
                  <c:v>2.3000000000000003</c:v>
                </c:pt>
                <c:pt idx="5">
                  <c:v>2.3000000000000003</c:v>
                </c:pt>
                <c:pt idx="6">
                  <c:v>11.500000000000002</c:v>
                </c:pt>
                <c:pt idx="7">
                  <c:v>16.100000000000001</c:v>
                </c:pt>
                <c:pt idx="8">
                  <c:v>16.100000000000001</c:v>
                </c:pt>
                <c:pt idx="9">
                  <c:v>17.250000000000004</c:v>
                </c:pt>
                <c:pt idx="10">
                  <c:v>18.400000000000002</c:v>
                </c:pt>
                <c:pt idx="11">
                  <c:v>18.400000000000002</c:v>
                </c:pt>
                <c:pt idx="12">
                  <c:v>16.100000000000001</c:v>
                </c:pt>
                <c:pt idx="13">
                  <c:v>16.100000000000001</c:v>
                </c:pt>
                <c:pt idx="14">
                  <c:v>16.100000000000001</c:v>
                </c:pt>
                <c:pt idx="15">
                  <c:v>16.100000000000001</c:v>
                </c:pt>
                <c:pt idx="16">
                  <c:v>18.400000000000002</c:v>
                </c:pt>
                <c:pt idx="17">
                  <c:v>19.550000000000004</c:v>
                </c:pt>
                <c:pt idx="18">
                  <c:v>19.550000000000004</c:v>
                </c:pt>
                <c:pt idx="19">
                  <c:v>18.400000000000002</c:v>
                </c:pt>
                <c:pt idx="20">
                  <c:v>16.100000000000001</c:v>
                </c:pt>
                <c:pt idx="21">
                  <c:v>16.100000000000001</c:v>
                </c:pt>
                <c:pt idx="22">
                  <c:v>13.800000000000002</c:v>
                </c:pt>
                <c:pt idx="23">
                  <c:v>6.9000000000000012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39BF-4342-ACCD-7C73C0A667F7}"/>
            </c:ext>
          </c:extLst>
        </c:ser>
        <c:ser>
          <c:idx val="4"/>
          <c:order val="9"/>
          <c:tx>
            <c:v>Water Wells Demand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Profiles'!$AI$121:$AI$144</c:f>
              <c:numCache>
                <c:formatCode>General</c:formatCode>
                <c:ptCount val="2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2</c:v>
                </c:pt>
                <c:pt idx="22">
                  <c:v>2</c:v>
                </c:pt>
                <c:pt idx="2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39BF-4342-ACCD-7C73C0A667F7}"/>
            </c:ext>
          </c:extLst>
        </c:ser>
        <c:ser>
          <c:idx val="6"/>
          <c:order val="10"/>
          <c:tx>
            <c:v>MoH Clinic Demand</c:v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Profiles'!$AM$121:$AM$144</c:f>
              <c:numCache>
                <c:formatCode>0.00</c:formatCode>
                <c:ptCount val="24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39BF-4342-ACCD-7C73C0A667F7}"/>
            </c:ext>
          </c:extLst>
        </c:ser>
        <c:ser>
          <c:idx val="3"/>
          <c:order val="11"/>
          <c:tx>
            <c:v>Building Services Demand</c:v>
          </c:tx>
          <c:spPr>
            <a:ln w="19050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Profiles'!$I$121:$I$144</c:f>
              <c:numCache>
                <c:formatCode>General</c:formatCode>
                <c:ptCount val="2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16</c:v>
                </c:pt>
                <c:pt idx="6">
                  <c:v>24</c:v>
                </c:pt>
                <c:pt idx="7">
                  <c:v>24</c:v>
                </c:pt>
                <c:pt idx="8">
                  <c:v>32</c:v>
                </c:pt>
                <c:pt idx="9">
                  <c:v>32</c:v>
                </c:pt>
                <c:pt idx="10">
                  <c:v>24</c:v>
                </c:pt>
                <c:pt idx="11">
                  <c:v>24</c:v>
                </c:pt>
                <c:pt idx="12">
                  <c:v>24</c:v>
                </c:pt>
                <c:pt idx="13">
                  <c:v>24</c:v>
                </c:pt>
                <c:pt idx="14">
                  <c:v>24</c:v>
                </c:pt>
                <c:pt idx="15">
                  <c:v>32</c:v>
                </c:pt>
                <c:pt idx="16">
                  <c:v>40</c:v>
                </c:pt>
                <c:pt idx="17">
                  <c:v>40</c:v>
                </c:pt>
                <c:pt idx="18">
                  <c:v>40</c:v>
                </c:pt>
                <c:pt idx="19">
                  <c:v>40</c:v>
                </c:pt>
                <c:pt idx="20">
                  <c:v>32</c:v>
                </c:pt>
                <c:pt idx="21">
                  <c:v>24</c:v>
                </c:pt>
                <c:pt idx="22">
                  <c:v>16</c:v>
                </c:pt>
                <c:pt idx="2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39BF-4342-ACCD-7C73C0A66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[$-F400]h:mm:ss\ AM/P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CH" dirty="0" err="1"/>
                  <a:t>Demand</a:t>
                </a:r>
                <a:r>
                  <a:rPr lang="fr-CH" dirty="0"/>
                  <a:t>, KW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sz="1200" b="1" dirty="0"/>
              <a:t>Scenario 1</a:t>
            </a:r>
          </a:p>
        </c:rich>
      </c:tx>
      <c:layout>
        <c:manualLayout>
          <c:xMode val="edge"/>
          <c:yMode val="edge"/>
          <c:x val="0.40755681818181816"/>
          <c:y val="3.82425595238095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8"/>
          <c:order val="0"/>
          <c:tx>
            <c:v>Utility supply</c:v>
          </c:tx>
          <c:spPr>
            <a:solidFill>
              <a:schemeClr val="accent3">
                <a:lumMod val="40000"/>
                <a:lumOff val="60000"/>
                <a:alpha val="50000"/>
              </a:schemeClr>
            </a:solidFill>
            <a:ln w="25400">
              <a:noFill/>
            </a:ln>
            <a:effectLst/>
          </c:spPr>
          <c:val>
            <c:numRef>
              <c:f>'Load Profiles'!$AS$81:$AS$92</c:f>
              <c:numCache>
                <c:formatCode>0.00</c:formatCode>
                <c:ptCount val="12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93-469B-9005-C303D5D9104A}"/>
            </c:ext>
          </c:extLst>
        </c:ser>
        <c:ser>
          <c:idx val="10"/>
          <c:order val="1"/>
          <c:tx>
            <c:v>Net-Metered Supply</c:v>
          </c:tx>
          <c:spPr>
            <a:solidFill>
              <a:schemeClr val="accent4">
                <a:lumMod val="40000"/>
                <a:lumOff val="60000"/>
                <a:alpha val="41000"/>
              </a:schemeClr>
            </a:solidFill>
            <a:ln>
              <a:noFill/>
            </a:ln>
            <a:effectLst/>
          </c:spPr>
          <c:val>
            <c:numRef>
              <c:f>'Load Profiles'!$BK$81:$BK$104</c:f>
              <c:numCache>
                <c:formatCode>General</c:formatCode>
                <c:ptCount val="24"/>
                <c:pt idx="10" formatCode="0.00">
                  <c:v>400.47117960662536</c:v>
                </c:pt>
                <c:pt idx="11" formatCode="0.00">
                  <c:v>462.12817736369908</c:v>
                </c:pt>
                <c:pt idx="12" formatCode="0.00">
                  <c:v>483.07958436853005</c:v>
                </c:pt>
                <c:pt idx="13" formatCode="0.00">
                  <c:v>472.30457505175991</c:v>
                </c:pt>
                <c:pt idx="14" formatCode="0.00">
                  <c:v>429.20453778467913</c:v>
                </c:pt>
                <c:pt idx="15" formatCode="0.00">
                  <c:v>366.77990369819486</c:v>
                </c:pt>
                <c:pt idx="16" formatCode="0.00">
                  <c:v>379.32319016338317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93-469B-9005-C303D5D9104A}"/>
            </c:ext>
          </c:extLst>
        </c:ser>
        <c:ser>
          <c:idx val="11"/>
          <c:order val="2"/>
          <c:tx>
            <c:v>Utility 2</c:v>
          </c:tx>
          <c:spPr>
            <a:solidFill>
              <a:schemeClr val="accent3">
                <a:lumMod val="40000"/>
                <a:lumOff val="60000"/>
                <a:alpha val="50000"/>
              </a:schemeClr>
            </a:solidFill>
            <a:ln>
              <a:noFill/>
            </a:ln>
            <a:effectLst/>
          </c:spPr>
          <c:val>
            <c:numRef>
              <c:f>'Load Profiles'!$BL$81:$BL$104</c:f>
              <c:numCache>
                <c:formatCode>General</c:formatCode>
                <c:ptCount val="24"/>
                <c:pt idx="16" formatCode="0.00">
                  <c:v>379.32319016338317</c:v>
                </c:pt>
                <c:pt idx="17" formatCode="0.00">
                  <c:v>274.25094930999109</c:v>
                </c:pt>
                <c:pt idx="18" formatCode="0.00">
                  <c:v>287.63621269035639</c:v>
                </c:pt>
                <c:pt idx="19" formatCode="0.00">
                  <c:v>282.44825221777177</c:v>
                </c:pt>
                <c:pt idx="20" formatCode="0.00">
                  <c:v>271.89714346740612</c:v>
                </c:pt>
                <c:pt idx="21" formatCode="0.00">
                  <c:v>244.15057541090664</c:v>
                </c:pt>
                <c:pt idx="22" formatCode="0.00">
                  <c:v>222.53430695594949</c:v>
                </c:pt>
                <c:pt idx="23" formatCode="0.00">
                  <c:v>202.37469263645534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93-469B-9005-C303D5D9104A}"/>
            </c:ext>
          </c:extLst>
        </c:ser>
        <c:ser>
          <c:idx val="7"/>
          <c:order val="3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Profiles'!$BM$81:$BM$104</c:f>
              <c:numCache>
                <c:formatCode>0.000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400.47117960662536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93-469B-9005-C303D5D91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4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Profiles'!$AW$81:$AW$104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400.47117960662536</c:v>
                </c:pt>
                <c:pt idx="11">
                  <c:v>462.12817736369908</c:v>
                </c:pt>
                <c:pt idx="12">
                  <c:v>483.07958436853005</c:v>
                </c:pt>
                <c:pt idx="13">
                  <c:v>472.30457505175991</c:v>
                </c:pt>
                <c:pt idx="14">
                  <c:v>429.20453778467913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993-469B-9005-C303D5D9104A}"/>
            </c:ext>
          </c:extLst>
        </c:ser>
        <c:ser>
          <c:idx val="5"/>
          <c:order val="5"/>
          <c:tx>
            <c:v>Total Demand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Profiles'!$AS$81:$AS$104</c:f>
              <c:numCache>
                <c:formatCode>0.00</c:formatCode>
                <c:ptCount val="24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366.77990369819486</c:v>
                </c:pt>
                <c:pt idx="16">
                  <c:v>379.32319016338317</c:v>
                </c:pt>
                <c:pt idx="17">
                  <c:v>274.25094930999109</c:v>
                </c:pt>
                <c:pt idx="18">
                  <c:v>287.63621269035639</c:v>
                </c:pt>
                <c:pt idx="19">
                  <c:v>282.44825221777177</c:v>
                </c:pt>
                <c:pt idx="20">
                  <c:v>271.89714346740612</c:v>
                </c:pt>
                <c:pt idx="21">
                  <c:v>244.15057541090664</c:v>
                </c:pt>
                <c:pt idx="22">
                  <c:v>222.53430695594949</c:v>
                </c:pt>
                <c:pt idx="23">
                  <c:v>202.37469263645534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993-469B-9005-C303D5D9104A}"/>
            </c:ext>
          </c:extLst>
        </c:ser>
        <c:ser>
          <c:idx val="0"/>
          <c:order val="6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Profiles'!$E$81:$E$104</c:f>
              <c:numCache>
                <c:formatCode>0.00</c:formatCode>
                <c:ptCount val="24"/>
                <c:pt idx="0">
                  <c:v>151.46539214236202</c:v>
                </c:pt>
                <c:pt idx="1">
                  <c:v>135.74446467357933</c:v>
                </c:pt>
                <c:pt idx="2">
                  <c:v>133.10134205306295</c:v>
                </c:pt>
                <c:pt idx="3">
                  <c:v>126.61347619490326</c:v>
                </c:pt>
                <c:pt idx="4">
                  <c:v>126.31260294520443</c:v>
                </c:pt>
                <c:pt idx="5">
                  <c:v>125.76966649986421</c:v>
                </c:pt>
                <c:pt idx="6">
                  <c:v>129.86399472648199</c:v>
                </c:pt>
                <c:pt idx="7">
                  <c:v>139.04032858119277</c:v>
                </c:pt>
                <c:pt idx="8">
                  <c:v>162.97734364176821</c:v>
                </c:pt>
                <c:pt idx="9">
                  <c:v>177.83347218559726</c:v>
                </c:pt>
                <c:pt idx="10">
                  <c:v>190.51175669364832</c:v>
                </c:pt>
                <c:pt idx="11">
                  <c:v>195.3569474988935</c:v>
                </c:pt>
                <c:pt idx="12">
                  <c:v>193.96904020063684</c:v>
                </c:pt>
                <c:pt idx="13">
                  <c:v>172.62720777182065</c:v>
                </c:pt>
                <c:pt idx="14">
                  <c:v>159.67472222262782</c:v>
                </c:pt>
                <c:pt idx="15">
                  <c:v>165.77990369819489</c:v>
                </c:pt>
                <c:pt idx="16">
                  <c:v>173.82319016338317</c:v>
                </c:pt>
                <c:pt idx="17">
                  <c:v>172.75094930999109</c:v>
                </c:pt>
                <c:pt idx="18">
                  <c:v>193.63621269035642</c:v>
                </c:pt>
                <c:pt idx="19">
                  <c:v>188.44825221777177</c:v>
                </c:pt>
                <c:pt idx="20">
                  <c:v>189.89714346740612</c:v>
                </c:pt>
                <c:pt idx="21">
                  <c:v>173.40057541090664</c:v>
                </c:pt>
                <c:pt idx="22">
                  <c:v>165.78430695594949</c:v>
                </c:pt>
                <c:pt idx="23">
                  <c:v>159.62469263645534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993-469B-9005-C303D5D9104A}"/>
            </c:ext>
          </c:extLst>
        </c:ser>
        <c:ser>
          <c:idx val="1"/>
          <c:order val="7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Profiles'!$M$81:$M$104</c:f>
              <c:numCache>
                <c:formatCode>General</c:formatCode>
                <c:ptCount val="24"/>
                <c:pt idx="0">
                  <c:v>24</c:v>
                </c:pt>
                <c:pt idx="1">
                  <c:v>18</c:v>
                </c:pt>
                <c:pt idx="2">
                  <c:v>18</c:v>
                </c:pt>
                <c:pt idx="3">
                  <c:v>18</c:v>
                </c:pt>
                <c:pt idx="4">
                  <c:v>18</c:v>
                </c:pt>
                <c:pt idx="5">
                  <c:v>24</c:v>
                </c:pt>
                <c:pt idx="6">
                  <c:v>24</c:v>
                </c:pt>
                <c:pt idx="7">
                  <c:v>36</c:v>
                </c:pt>
                <c:pt idx="8">
                  <c:v>42</c:v>
                </c:pt>
                <c:pt idx="9">
                  <c:v>43.8</c:v>
                </c:pt>
                <c:pt idx="10">
                  <c:v>45</c:v>
                </c:pt>
                <c:pt idx="11">
                  <c:v>48</c:v>
                </c:pt>
                <c:pt idx="12">
                  <c:v>51</c:v>
                </c:pt>
                <c:pt idx="13">
                  <c:v>51</c:v>
                </c:pt>
                <c:pt idx="14">
                  <c:v>51</c:v>
                </c:pt>
                <c:pt idx="15">
                  <c:v>48</c:v>
                </c:pt>
                <c:pt idx="16">
                  <c:v>45</c:v>
                </c:pt>
                <c:pt idx="17">
                  <c:v>45</c:v>
                </c:pt>
                <c:pt idx="18">
                  <c:v>42</c:v>
                </c:pt>
                <c:pt idx="19">
                  <c:v>42</c:v>
                </c:pt>
                <c:pt idx="20">
                  <c:v>39</c:v>
                </c:pt>
                <c:pt idx="21">
                  <c:v>36</c:v>
                </c:pt>
                <c:pt idx="22">
                  <c:v>30</c:v>
                </c:pt>
                <c:pt idx="23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7993-469B-9005-C303D5D9104A}"/>
            </c:ext>
          </c:extLst>
        </c:ser>
        <c:ser>
          <c:idx val="2"/>
          <c:order val="8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Profiles'!$AA$81:$AA$104</c:f>
              <c:numCache>
                <c:formatCode>General</c:formatCode>
                <c:ptCount val="2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  <c:pt idx="6">
                  <c:v>40</c:v>
                </c:pt>
                <c:pt idx="7">
                  <c:v>56</c:v>
                </c:pt>
                <c:pt idx="8">
                  <c:v>56</c:v>
                </c:pt>
                <c:pt idx="9">
                  <c:v>60</c:v>
                </c:pt>
                <c:pt idx="10">
                  <c:v>64</c:v>
                </c:pt>
                <c:pt idx="11">
                  <c:v>57.5</c:v>
                </c:pt>
                <c:pt idx="12">
                  <c:v>50.25</c:v>
                </c:pt>
                <c:pt idx="13">
                  <c:v>30.75</c:v>
                </c:pt>
                <c:pt idx="14">
                  <c:v>17.75</c:v>
                </c:pt>
                <c:pt idx="15">
                  <c:v>17</c:v>
                </c:pt>
                <c:pt idx="16">
                  <c:v>17</c:v>
                </c:pt>
                <c:pt idx="17">
                  <c:v>11</c:v>
                </c:pt>
                <c:pt idx="18">
                  <c:v>8</c:v>
                </c:pt>
                <c:pt idx="19">
                  <c:v>8</c:v>
                </c:pt>
                <c:pt idx="20">
                  <c:v>8</c:v>
                </c:pt>
                <c:pt idx="21">
                  <c:v>8</c:v>
                </c:pt>
                <c:pt idx="22">
                  <c:v>8</c:v>
                </c:pt>
                <c:pt idx="2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7993-469B-9005-C303D5D9104A}"/>
            </c:ext>
          </c:extLst>
        </c:ser>
        <c:ser>
          <c:idx val="4"/>
          <c:order val="9"/>
          <c:tx>
            <c:v>Water Wells Demand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Profiles'!$AI$81:$AI$104</c:f>
              <c:numCache>
                <c:formatCode>General</c:formatCode>
                <c:ptCount val="2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2</c:v>
                </c:pt>
                <c:pt idx="22">
                  <c:v>2</c:v>
                </c:pt>
                <c:pt idx="2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7993-469B-9005-C303D5D9104A}"/>
            </c:ext>
          </c:extLst>
        </c:ser>
        <c:ser>
          <c:idx val="6"/>
          <c:order val="10"/>
          <c:tx>
            <c:v>MoH Clinic Demand</c:v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Profiles'!$AM$81:$AM$104</c:f>
              <c:numCache>
                <c:formatCode>0.00</c:formatCode>
                <c:ptCount val="24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7993-469B-9005-C303D5D9104A}"/>
            </c:ext>
          </c:extLst>
        </c:ser>
        <c:ser>
          <c:idx val="3"/>
          <c:order val="11"/>
          <c:tx>
            <c:v>Building Services Demand</c:v>
          </c:tx>
          <c:spPr>
            <a:ln w="19050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Profiles'!$I$81:$I$104</c:f>
              <c:numCache>
                <c:formatCode>General</c:formatCode>
                <c:ptCount val="2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16</c:v>
                </c:pt>
                <c:pt idx="6">
                  <c:v>24</c:v>
                </c:pt>
                <c:pt idx="7">
                  <c:v>24</c:v>
                </c:pt>
                <c:pt idx="8">
                  <c:v>32</c:v>
                </c:pt>
                <c:pt idx="9">
                  <c:v>32</c:v>
                </c:pt>
                <c:pt idx="10">
                  <c:v>24</c:v>
                </c:pt>
                <c:pt idx="11">
                  <c:v>24</c:v>
                </c:pt>
                <c:pt idx="12">
                  <c:v>24</c:v>
                </c:pt>
                <c:pt idx="13">
                  <c:v>24</c:v>
                </c:pt>
                <c:pt idx="14">
                  <c:v>24</c:v>
                </c:pt>
                <c:pt idx="15">
                  <c:v>32</c:v>
                </c:pt>
                <c:pt idx="16">
                  <c:v>40</c:v>
                </c:pt>
                <c:pt idx="17">
                  <c:v>40</c:v>
                </c:pt>
                <c:pt idx="18">
                  <c:v>40</c:v>
                </c:pt>
                <c:pt idx="19">
                  <c:v>40</c:v>
                </c:pt>
                <c:pt idx="20">
                  <c:v>32</c:v>
                </c:pt>
                <c:pt idx="21">
                  <c:v>24</c:v>
                </c:pt>
                <c:pt idx="22">
                  <c:v>16</c:v>
                </c:pt>
                <c:pt idx="2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7993-469B-9005-C303D5D91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1"/>
        <c:axPos val="b"/>
        <c:numFmt formatCode="[$-F400]h:mm:ss\ AM/PM" sourceLinked="1"/>
        <c:majorTickMark val="none"/>
        <c:minorTickMark val="none"/>
        <c:tickLblPos val="nextTo"/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sz="1200" b="1" dirty="0"/>
              <a:t>Scenario 2</a:t>
            </a:r>
          </a:p>
        </c:rich>
      </c:tx>
      <c:layout>
        <c:manualLayout>
          <c:xMode val="edge"/>
          <c:yMode val="edge"/>
          <c:x val="0.40485555555555558"/>
          <c:y val="4.14250992063492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8"/>
          <c:order val="0"/>
          <c:tx>
            <c:v>Utility supply</c:v>
          </c:tx>
          <c:spPr>
            <a:solidFill>
              <a:schemeClr val="accent3">
                <a:alpha val="20000"/>
              </a:schemeClr>
            </a:solidFill>
            <a:ln w="25400">
              <a:noFill/>
            </a:ln>
            <a:effectLst/>
          </c:spPr>
          <c:val>
            <c:numRef>
              <c:f>'Load Profiles'!$AS$178:$AS$189</c:f>
              <c:numCache>
                <c:formatCode>0.00</c:formatCode>
                <c:ptCount val="12"/>
                <c:pt idx="0">
                  <c:v>116.21587008897626</c:v>
                </c:pt>
                <c:pt idx="1">
                  <c:v>103.39029042098707</c:v>
                </c:pt>
                <c:pt idx="2">
                  <c:v>101.73833878316434</c:v>
                </c:pt>
                <c:pt idx="3">
                  <c:v>97.683422621814529</c:v>
                </c:pt>
                <c:pt idx="4">
                  <c:v>97.495376840752769</c:v>
                </c:pt>
                <c:pt idx="5">
                  <c:v>102.90604156241513</c:v>
                </c:pt>
                <c:pt idx="6">
                  <c:v>137.46499670405126</c:v>
                </c:pt>
                <c:pt idx="7">
                  <c:v>162.45020536324549</c:v>
                </c:pt>
                <c:pt idx="8">
                  <c:v>188.66083977610515</c:v>
                </c:pt>
                <c:pt idx="9">
                  <c:v>242.04592011599829</c:v>
                </c:pt>
                <c:pt idx="10">
                  <c:v>255.06984793353018</c:v>
                </c:pt>
                <c:pt idx="11">
                  <c:v>254.09809218680843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F3-47AE-916F-E99FD9BDC9F6}"/>
            </c:ext>
          </c:extLst>
        </c:ser>
        <c:ser>
          <c:idx val="10"/>
          <c:order val="1"/>
          <c:tx>
            <c:v>Net-Metered Supply</c:v>
          </c:tx>
          <c:spPr>
            <a:solidFill>
              <a:schemeClr val="accent4">
                <a:lumMod val="20000"/>
                <a:lumOff val="80000"/>
                <a:alpha val="62000"/>
              </a:schemeClr>
            </a:solidFill>
            <a:ln w="25400">
              <a:noFill/>
            </a:ln>
            <a:effectLst/>
          </c:spPr>
          <c:val>
            <c:numRef>
              <c:f>'Load Profiles'!$BK$178:$BK$201</c:f>
              <c:numCache>
                <c:formatCode>General</c:formatCode>
                <c:ptCount val="24"/>
                <c:pt idx="11" formatCode="0.00">
                  <c:v>253.94965298231568</c:v>
                </c:pt>
                <c:pt idx="12" formatCode="0.00">
                  <c:v>265.46291445172119</c:v>
                </c:pt>
                <c:pt idx="13" formatCode="0.00">
                  <c:v>259.5418085531698</c:v>
                </c:pt>
                <c:pt idx="14" formatCode="0.00">
                  <c:v>235.85738495896419</c:v>
                </c:pt>
                <c:pt idx="15" formatCode="0.00">
                  <c:v>188.61243981137181</c:v>
                </c:pt>
                <c:pt idx="16" formatCode="0.00">
                  <c:v>191.63949385211447</c:v>
                </c:pt>
                <c:pt idx="17" formatCode="0.00">
                  <c:v>145.76934331874443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F3-47AE-916F-E99FD9BDC9F6}"/>
            </c:ext>
          </c:extLst>
        </c:ser>
        <c:ser>
          <c:idx val="11"/>
          <c:order val="2"/>
          <c:tx>
            <c:v>Utility 2</c:v>
          </c:tx>
          <c:spPr>
            <a:solidFill>
              <a:schemeClr val="accent3">
                <a:alpha val="20000"/>
              </a:schemeClr>
            </a:solidFill>
            <a:ln w="25400">
              <a:noFill/>
            </a:ln>
            <a:effectLst/>
          </c:spPr>
          <c:val>
            <c:numRef>
              <c:f>'Load Profiles'!$BL$178:$BL$201</c:f>
              <c:numCache>
                <c:formatCode>General</c:formatCode>
                <c:ptCount val="24"/>
                <c:pt idx="17" formatCode="0.00">
                  <c:v>145.76934331874443</c:v>
                </c:pt>
                <c:pt idx="18" formatCode="0.00">
                  <c:v>152.82263293147278</c:v>
                </c:pt>
                <c:pt idx="19" formatCode="0.00">
                  <c:v>149.58015763610734</c:v>
                </c:pt>
                <c:pt idx="20" formatCode="0.00">
                  <c:v>147.98571466712883</c:v>
                </c:pt>
                <c:pt idx="21" formatCode="0.00">
                  <c:v>135.92535963181666</c:v>
                </c:pt>
                <c:pt idx="22" formatCode="0.00">
                  <c:v>128.16519184746841</c:v>
                </c:pt>
                <c:pt idx="23" formatCode="0.00">
                  <c:v>121.31543289778458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F3-47AE-916F-E99FD9BDC9F6}"/>
            </c:ext>
          </c:extLst>
        </c:ser>
        <c:ser>
          <c:idx val="7"/>
          <c:order val="3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Profiles'!$BM$178:$BM$201</c:f>
              <c:numCache>
                <c:formatCode>0.000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3.2895032769730013</c:v>
                </c:pt>
                <c:pt idx="7">
                  <c:v>30.263430148151613</c:v>
                </c:pt>
                <c:pt idx="8">
                  <c:v>95.066644704519732</c:v>
                </c:pt>
                <c:pt idx="9">
                  <c:v>163.81726319325546</c:v>
                </c:pt>
                <c:pt idx="10">
                  <c:v>220.06776922949379</c:v>
                </c:pt>
                <c:pt idx="11">
                  <c:v>253.94965298231568</c:v>
                </c:pt>
                <c:pt idx="12">
                  <c:v>247.98065012539803</c:v>
                </c:pt>
                <c:pt idx="13">
                  <c:v>214.64200485738792</c:v>
                </c:pt>
                <c:pt idx="14">
                  <c:v>192.54670138914238</c:v>
                </c:pt>
                <c:pt idx="15">
                  <c:v>188.61243981137181</c:v>
                </c:pt>
                <c:pt idx="16">
                  <c:v>125.65902518036866</c:v>
                </c:pt>
                <c:pt idx="17">
                  <c:v>52.303102103870721</c:v>
                </c:pt>
                <c:pt idx="18">
                  <c:v>9.2106091755244037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1F3-47AE-916F-E99FD9BDC9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4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Profiles'!$AW$178:$AW$201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3.2895032769730013</c:v>
                </c:pt>
                <c:pt idx="7">
                  <c:v>30.263430148151613</c:v>
                </c:pt>
                <c:pt idx="8">
                  <c:v>95.066644704519732</c:v>
                </c:pt>
                <c:pt idx="9">
                  <c:v>163.81726319325546</c:v>
                </c:pt>
                <c:pt idx="10">
                  <c:v>220.06776922949379</c:v>
                </c:pt>
                <c:pt idx="11">
                  <c:v>253.94965298231568</c:v>
                </c:pt>
                <c:pt idx="12">
                  <c:v>265.46291445172119</c:v>
                </c:pt>
                <c:pt idx="13">
                  <c:v>259.5418085531698</c:v>
                </c:pt>
                <c:pt idx="14">
                  <c:v>235.85738495896419</c:v>
                </c:pt>
                <c:pt idx="15">
                  <c:v>190.46223973673679</c:v>
                </c:pt>
                <c:pt idx="16">
                  <c:v>125.65902518036866</c:v>
                </c:pt>
                <c:pt idx="17">
                  <c:v>52.303102103870721</c:v>
                </c:pt>
                <c:pt idx="18">
                  <c:v>9.2106091755244037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1F3-47AE-916F-E99FD9BDC9F6}"/>
            </c:ext>
          </c:extLst>
        </c:ser>
        <c:ser>
          <c:idx val="12"/>
          <c:order val="5"/>
          <c:tx>
            <c:v>Total Demands</c:v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'Load Profiles'!$AS$81:$AS$104</c:f>
              <c:numCache>
                <c:formatCode>0.00</c:formatCode>
                <c:ptCount val="24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366.77990369819486</c:v>
                </c:pt>
                <c:pt idx="16">
                  <c:v>379.32319016338317</c:v>
                </c:pt>
                <c:pt idx="17">
                  <c:v>274.25094930999109</c:v>
                </c:pt>
                <c:pt idx="18">
                  <c:v>287.63621269035639</c:v>
                </c:pt>
                <c:pt idx="19">
                  <c:v>282.44825221777177</c:v>
                </c:pt>
                <c:pt idx="20">
                  <c:v>271.89714346740612</c:v>
                </c:pt>
                <c:pt idx="21">
                  <c:v>244.15057541090664</c:v>
                </c:pt>
                <c:pt idx="22">
                  <c:v>222.53430695594949</c:v>
                </c:pt>
                <c:pt idx="23">
                  <c:v>202.37469263645534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1F3-47AE-916F-E99FD9BDC9F6}"/>
            </c:ext>
          </c:extLst>
        </c:ser>
        <c:ser>
          <c:idx val="5"/>
          <c:order val="6"/>
          <c:tx>
            <c:v>Total Essential Demands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Profiles'!$AS$178:$AS$201</c:f>
              <c:numCache>
                <c:formatCode>0.00</c:formatCode>
                <c:ptCount val="24"/>
                <c:pt idx="0">
                  <c:v>116.21587008897626</c:v>
                </c:pt>
                <c:pt idx="1">
                  <c:v>103.39029042098707</c:v>
                </c:pt>
                <c:pt idx="2">
                  <c:v>101.73833878316434</c:v>
                </c:pt>
                <c:pt idx="3">
                  <c:v>97.683422621814529</c:v>
                </c:pt>
                <c:pt idx="4">
                  <c:v>97.495376840752769</c:v>
                </c:pt>
                <c:pt idx="5">
                  <c:v>102.90604156241513</c:v>
                </c:pt>
                <c:pt idx="6">
                  <c:v>137.46499670405126</c:v>
                </c:pt>
                <c:pt idx="7">
                  <c:v>162.45020536324549</c:v>
                </c:pt>
                <c:pt idx="8">
                  <c:v>188.66083977610515</c:v>
                </c:pt>
                <c:pt idx="9">
                  <c:v>242.04592011599829</c:v>
                </c:pt>
                <c:pt idx="10">
                  <c:v>255.06984793353018</c:v>
                </c:pt>
                <c:pt idx="11">
                  <c:v>254.09809218680843</c:v>
                </c:pt>
                <c:pt idx="12">
                  <c:v>247.98065012539803</c:v>
                </c:pt>
                <c:pt idx="13">
                  <c:v>214.64200485738792</c:v>
                </c:pt>
                <c:pt idx="14">
                  <c:v>192.54670138914238</c:v>
                </c:pt>
                <c:pt idx="15">
                  <c:v>188.61243981137181</c:v>
                </c:pt>
                <c:pt idx="16">
                  <c:v>191.63949385211447</c:v>
                </c:pt>
                <c:pt idx="17">
                  <c:v>145.76934331874443</c:v>
                </c:pt>
                <c:pt idx="18">
                  <c:v>152.82263293147278</c:v>
                </c:pt>
                <c:pt idx="19">
                  <c:v>149.58015763610734</c:v>
                </c:pt>
                <c:pt idx="20">
                  <c:v>147.98571466712883</c:v>
                </c:pt>
                <c:pt idx="21">
                  <c:v>135.92535963181666</c:v>
                </c:pt>
                <c:pt idx="22">
                  <c:v>128.16519184746841</c:v>
                </c:pt>
                <c:pt idx="23">
                  <c:v>121.31543289778458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D1F3-47AE-916F-E99FD9BDC9F6}"/>
            </c:ext>
          </c:extLst>
        </c:ser>
        <c:ser>
          <c:idx val="0"/>
          <c:order val="7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Profiles'!$E$178:$E$201</c:f>
              <c:numCache>
                <c:formatCode>0.00</c:formatCode>
                <c:ptCount val="24"/>
                <c:pt idx="0">
                  <c:v>94.665870088976263</c:v>
                </c:pt>
                <c:pt idx="1">
                  <c:v>84.840290420987074</c:v>
                </c:pt>
                <c:pt idx="2">
                  <c:v>83.18833878316434</c:v>
                </c:pt>
                <c:pt idx="3">
                  <c:v>79.133422621814532</c:v>
                </c:pt>
                <c:pt idx="4">
                  <c:v>78.945376840752772</c:v>
                </c:pt>
                <c:pt idx="5">
                  <c:v>78.606041562415129</c:v>
                </c:pt>
                <c:pt idx="6">
                  <c:v>81.164996704051234</c:v>
                </c:pt>
                <c:pt idx="7">
                  <c:v>86.900205363245476</c:v>
                </c:pt>
                <c:pt idx="8">
                  <c:v>101.86083977610512</c:v>
                </c:pt>
                <c:pt idx="9">
                  <c:v>111.14592011599829</c:v>
                </c:pt>
                <c:pt idx="10">
                  <c:v>119.0698479335302</c:v>
                </c:pt>
                <c:pt idx="11">
                  <c:v>122.09809218680843</c:v>
                </c:pt>
                <c:pt idx="12">
                  <c:v>121.23065012539801</c:v>
                </c:pt>
                <c:pt idx="13">
                  <c:v>107.8920048573879</c:v>
                </c:pt>
                <c:pt idx="14">
                  <c:v>99.796701389142385</c:v>
                </c:pt>
                <c:pt idx="15">
                  <c:v>103.6124398113718</c:v>
                </c:pt>
                <c:pt idx="16">
                  <c:v>108.63949385211448</c:v>
                </c:pt>
                <c:pt idx="17">
                  <c:v>107.96934331874442</c:v>
                </c:pt>
                <c:pt idx="18">
                  <c:v>121.02263293147277</c:v>
                </c:pt>
                <c:pt idx="19">
                  <c:v>117.78015763610735</c:v>
                </c:pt>
                <c:pt idx="20">
                  <c:v>118.68571466712882</c:v>
                </c:pt>
                <c:pt idx="21">
                  <c:v>108.37535963181665</c:v>
                </c:pt>
                <c:pt idx="22">
                  <c:v>103.61519184746842</c:v>
                </c:pt>
                <c:pt idx="23">
                  <c:v>99.765432897784578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1F3-47AE-916F-E99FD9BDC9F6}"/>
            </c:ext>
          </c:extLst>
        </c:ser>
        <c:ser>
          <c:idx val="1"/>
          <c:order val="8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Profiles'!$M$178:$M$201</c:f>
              <c:numCache>
                <c:formatCode>General</c:formatCode>
                <c:ptCount val="24"/>
                <c:pt idx="0">
                  <c:v>12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  <c:pt idx="4">
                  <c:v>9</c:v>
                </c:pt>
                <c:pt idx="5">
                  <c:v>12</c:v>
                </c:pt>
                <c:pt idx="6">
                  <c:v>12</c:v>
                </c:pt>
                <c:pt idx="7">
                  <c:v>18</c:v>
                </c:pt>
                <c:pt idx="8">
                  <c:v>21</c:v>
                </c:pt>
                <c:pt idx="9">
                  <c:v>21.9</c:v>
                </c:pt>
                <c:pt idx="10">
                  <c:v>22.5</c:v>
                </c:pt>
                <c:pt idx="11">
                  <c:v>24</c:v>
                </c:pt>
                <c:pt idx="12">
                  <c:v>25.5</c:v>
                </c:pt>
                <c:pt idx="13">
                  <c:v>25.5</c:v>
                </c:pt>
                <c:pt idx="14">
                  <c:v>25.5</c:v>
                </c:pt>
                <c:pt idx="15">
                  <c:v>24</c:v>
                </c:pt>
                <c:pt idx="16">
                  <c:v>22.5</c:v>
                </c:pt>
                <c:pt idx="17">
                  <c:v>22.5</c:v>
                </c:pt>
                <c:pt idx="18">
                  <c:v>21</c:v>
                </c:pt>
                <c:pt idx="19">
                  <c:v>21</c:v>
                </c:pt>
                <c:pt idx="20">
                  <c:v>19.5</c:v>
                </c:pt>
                <c:pt idx="21">
                  <c:v>18</c:v>
                </c:pt>
                <c:pt idx="22">
                  <c:v>15</c:v>
                </c:pt>
                <c:pt idx="23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1F3-47AE-916F-E99FD9BDC9F6}"/>
            </c:ext>
          </c:extLst>
        </c:ser>
        <c:ser>
          <c:idx val="2"/>
          <c:order val="9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Profiles'!$AA$178:$AA$201</c:f>
              <c:numCache>
                <c:formatCode>General</c:formatCode>
                <c:ptCount val="2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  <c:pt idx="6">
                  <c:v>40</c:v>
                </c:pt>
                <c:pt idx="7">
                  <c:v>56</c:v>
                </c:pt>
                <c:pt idx="8">
                  <c:v>56</c:v>
                </c:pt>
                <c:pt idx="9">
                  <c:v>60</c:v>
                </c:pt>
                <c:pt idx="10">
                  <c:v>64</c:v>
                </c:pt>
                <c:pt idx="11">
                  <c:v>57.5</c:v>
                </c:pt>
                <c:pt idx="12">
                  <c:v>50.25</c:v>
                </c:pt>
                <c:pt idx="13">
                  <c:v>30.75</c:v>
                </c:pt>
                <c:pt idx="14">
                  <c:v>17.75</c:v>
                </c:pt>
                <c:pt idx="15">
                  <c:v>17</c:v>
                </c:pt>
                <c:pt idx="16">
                  <c:v>17</c:v>
                </c:pt>
                <c:pt idx="17">
                  <c:v>11</c:v>
                </c:pt>
                <c:pt idx="18">
                  <c:v>8</c:v>
                </c:pt>
                <c:pt idx="19">
                  <c:v>8</c:v>
                </c:pt>
                <c:pt idx="20">
                  <c:v>8</c:v>
                </c:pt>
                <c:pt idx="21">
                  <c:v>8</c:v>
                </c:pt>
                <c:pt idx="22">
                  <c:v>8</c:v>
                </c:pt>
                <c:pt idx="2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D1F3-47AE-916F-E99FD9BDC9F6}"/>
            </c:ext>
          </c:extLst>
        </c:ser>
        <c:ser>
          <c:idx val="4"/>
          <c:order val="10"/>
          <c:tx>
            <c:v>Water Wells Demand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Profiles'!$AI$178:$AI$201</c:f>
              <c:numCache>
                <c:formatCode>General</c:formatCode>
                <c:ptCount val="24"/>
                <c:pt idx="0">
                  <c:v>0.8</c:v>
                </c:pt>
                <c:pt idx="1">
                  <c:v>0.8</c:v>
                </c:pt>
                <c:pt idx="2">
                  <c:v>0.8</c:v>
                </c:pt>
                <c:pt idx="3">
                  <c:v>0.8</c:v>
                </c:pt>
                <c:pt idx="4">
                  <c:v>0.8</c:v>
                </c:pt>
                <c:pt idx="5">
                  <c:v>0.8</c:v>
                </c:pt>
                <c:pt idx="6">
                  <c:v>0.8</c:v>
                </c:pt>
                <c:pt idx="7">
                  <c:v>0.8</c:v>
                </c:pt>
                <c:pt idx="8">
                  <c:v>0.8</c:v>
                </c:pt>
                <c:pt idx="9">
                  <c:v>40</c:v>
                </c:pt>
                <c:pt idx="10">
                  <c:v>40</c:v>
                </c:pt>
                <c:pt idx="11">
                  <c:v>40</c:v>
                </c:pt>
                <c:pt idx="12">
                  <c:v>40</c:v>
                </c:pt>
                <c:pt idx="13">
                  <c:v>40</c:v>
                </c:pt>
                <c:pt idx="14">
                  <c:v>40</c:v>
                </c:pt>
                <c:pt idx="15">
                  <c:v>40</c:v>
                </c:pt>
                <c:pt idx="16">
                  <c:v>40</c:v>
                </c:pt>
                <c:pt idx="17">
                  <c:v>0.8</c:v>
                </c:pt>
                <c:pt idx="18">
                  <c:v>0.8</c:v>
                </c:pt>
                <c:pt idx="19">
                  <c:v>0.8</c:v>
                </c:pt>
                <c:pt idx="20">
                  <c:v>0.8</c:v>
                </c:pt>
                <c:pt idx="21">
                  <c:v>0.8</c:v>
                </c:pt>
                <c:pt idx="22">
                  <c:v>0.8</c:v>
                </c:pt>
                <c:pt idx="23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D1F3-47AE-916F-E99FD9BDC9F6}"/>
            </c:ext>
          </c:extLst>
        </c:ser>
        <c:ser>
          <c:idx val="6"/>
          <c:order val="11"/>
          <c:tx>
            <c:v>MoH Clinic Demand</c:v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Profiles'!$AM$178:$AM$201</c:f>
              <c:numCache>
                <c:formatCode>0.00</c:formatCode>
                <c:ptCount val="24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D1F3-47AE-916F-E99FD9BDC9F6}"/>
            </c:ext>
          </c:extLst>
        </c:ser>
        <c:ser>
          <c:idx val="3"/>
          <c:order val="12"/>
          <c:tx>
            <c:v>Building Services Demand</c:v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Profiles'!$I$178:$I$201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D1F3-47AE-916F-E99FD9BDC9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1"/>
        <c:axPos val="b"/>
        <c:numFmt formatCode="[$-F400]h:mm:ss\ AM/PM" sourceLinked="1"/>
        <c:majorTickMark val="none"/>
        <c:minorTickMark val="none"/>
        <c:tickLblPos val="nextTo"/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sz="1200" b="1" dirty="0"/>
              <a:t>Scenario 3</a:t>
            </a:r>
          </a:p>
        </c:rich>
      </c:tx>
      <c:layout>
        <c:manualLayout>
          <c:xMode val="edge"/>
          <c:yMode val="edge"/>
          <c:x val="0.40636338383838383"/>
          <c:y val="3.82425595238095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8"/>
          <c:order val="0"/>
          <c:tx>
            <c:v>Utility supply</c:v>
          </c:tx>
          <c:spPr>
            <a:solidFill>
              <a:schemeClr val="accent3">
                <a:alpha val="30000"/>
              </a:schemeClr>
            </a:solidFill>
            <a:ln w="25400">
              <a:noFill/>
            </a:ln>
            <a:effectLst/>
          </c:spPr>
          <c:val>
            <c:numRef>
              <c:f>'Load Profiles'!$AS$279:$AS$290</c:f>
              <c:numCache>
                <c:formatCode>0.00</c:formatCode>
                <c:ptCount val="12"/>
                <c:pt idx="0">
                  <c:v>84.071638065249246</c:v>
                </c:pt>
                <c:pt idx="1">
                  <c:v>75.366212975390511</c:v>
                </c:pt>
                <c:pt idx="2">
                  <c:v>74.154781774320512</c:v>
                </c:pt>
                <c:pt idx="3">
                  <c:v>71.181176589330661</c:v>
                </c:pt>
                <c:pt idx="4">
                  <c:v>71.04327634988536</c:v>
                </c:pt>
                <c:pt idx="5">
                  <c:v>81.394430479104429</c:v>
                </c:pt>
                <c:pt idx="6">
                  <c:v>92.470997582970909</c:v>
                </c:pt>
                <c:pt idx="7">
                  <c:v>99.176817266380013</c:v>
                </c:pt>
                <c:pt idx="8">
                  <c:v>123.49794916914377</c:v>
                </c:pt>
                <c:pt idx="9">
                  <c:v>130.9070080850654</c:v>
                </c:pt>
                <c:pt idx="10">
                  <c:v>129.36788848458883</c:v>
                </c:pt>
                <c:pt idx="11">
                  <c:v>132.53860093699288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91-4854-B292-B09EA0EFE12B}"/>
            </c:ext>
          </c:extLst>
        </c:ser>
        <c:ser>
          <c:idx val="10"/>
          <c:order val="1"/>
          <c:tx>
            <c:v>Net-Metered Supply</c:v>
          </c:tx>
          <c:spPr>
            <a:solidFill>
              <a:schemeClr val="accent4">
                <a:lumMod val="60000"/>
                <a:lumOff val="40000"/>
                <a:alpha val="32000"/>
              </a:schemeClr>
            </a:solidFill>
            <a:ln w="25400">
              <a:noFill/>
            </a:ln>
            <a:effectLst/>
          </c:spPr>
          <c:val>
            <c:numRef>
              <c:f>'Load Profiles'!$BK$279:$BK$302</c:f>
              <c:numCache>
                <c:formatCode>General</c:formatCode>
                <c:ptCount val="24"/>
                <c:pt idx="10" formatCode="0.00">
                  <c:v>121.13348490643661</c:v>
                </c:pt>
                <c:pt idx="11" formatCode="0.00">
                  <c:v>139.78333385316748</c:v>
                </c:pt>
                <c:pt idx="12" formatCode="0.00">
                  <c:v>146.12066116516343</c:v>
                </c:pt>
                <c:pt idx="13" formatCode="0.00">
                  <c:v>142.86146426185124</c:v>
                </c:pt>
                <c:pt idx="14" formatCode="0.00">
                  <c:v>129.82467664860243</c:v>
                </c:pt>
                <c:pt idx="15" formatCode="0.00">
                  <c:v>121.93245586167265</c:v>
                </c:pt>
                <c:pt idx="16" formatCode="0.00">
                  <c:v>132.66896215821731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91-4854-B292-B09EA0EFE12B}"/>
            </c:ext>
          </c:extLst>
        </c:ser>
        <c:ser>
          <c:idx val="11"/>
          <c:order val="2"/>
          <c:tx>
            <c:v>Utility 2</c:v>
          </c:tx>
          <c:spPr>
            <a:solidFill>
              <a:schemeClr val="accent3">
                <a:alpha val="30000"/>
              </a:schemeClr>
            </a:solidFill>
            <a:ln w="25400">
              <a:noFill/>
            </a:ln>
            <a:effectLst/>
          </c:spPr>
          <c:val>
            <c:numRef>
              <c:f>'Load Profiles'!$BL$279:$BL$302</c:f>
              <c:numCache>
                <c:formatCode>General</c:formatCode>
                <c:ptCount val="24"/>
                <c:pt idx="16" formatCode="0.00">
                  <c:v>132.66896215821731</c:v>
                </c:pt>
                <c:pt idx="17" formatCode="0.00">
                  <c:v>132.17751843374589</c:v>
                </c:pt>
                <c:pt idx="18" formatCode="0.00">
                  <c:v>140.39993081641339</c:v>
                </c:pt>
                <c:pt idx="19" formatCode="0.00">
                  <c:v>138.02211559981205</c:v>
                </c:pt>
                <c:pt idx="20" formatCode="0.00">
                  <c:v>129.53619075589449</c:v>
                </c:pt>
                <c:pt idx="21" formatCode="0.00">
                  <c:v>113.12526372999888</c:v>
                </c:pt>
                <c:pt idx="22" formatCode="0.00">
                  <c:v>100.13447402147683</c:v>
                </c:pt>
                <c:pt idx="23" formatCode="0.00">
                  <c:v>87.811317458375356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91-4854-B292-B09EA0EFE12B}"/>
            </c:ext>
          </c:extLst>
        </c:ser>
        <c:ser>
          <c:idx val="7"/>
          <c:order val="3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Profiles'!$BM$279:$BM$302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1.810664946284553</c:v>
                </c:pt>
                <c:pt idx="7">
                  <c:v>16.658117505817888</c:v>
                </c:pt>
                <c:pt idx="8">
                  <c:v>52.328216947623574</c:v>
                </c:pt>
                <c:pt idx="9">
                  <c:v>90.171114324970731</c:v>
                </c:pt>
                <c:pt idx="10">
                  <c:v>121.13348490643661</c:v>
                </c:pt>
                <c:pt idx="11">
                  <c:v>132.53860093699288</c:v>
                </c:pt>
                <c:pt idx="12">
                  <c:v>132.5524767586252</c:v>
                </c:pt>
                <c:pt idx="13">
                  <c:v>121.67080356208447</c:v>
                </c:pt>
                <c:pt idx="14">
                  <c:v>114.63424768537109</c:v>
                </c:pt>
                <c:pt idx="15">
                  <c:v>104.83750038987563</c:v>
                </c:pt>
                <c:pt idx="16">
                  <c:v>69.167400948069925</c:v>
                </c:pt>
                <c:pt idx="17">
                  <c:v>28.789572645924395</c:v>
                </c:pt>
                <c:pt idx="18">
                  <c:v>5.0698618495967489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291-4854-B292-B09EA0EFE1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4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Profiles'!$AW$279:$AW$302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1.810664946284553</c:v>
                </c:pt>
                <c:pt idx="7">
                  <c:v>16.658117505817888</c:v>
                </c:pt>
                <c:pt idx="8">
                  <c:v>52.328216947623574</c:v>
                </c:pt>
                <c:pt idx="9">
                  <c:v>90.171114324970731</c:v>
                </c:pt>
                <c:pt idx="10">
                  <c:v>121.13348490643661</c:v>
                </c:pt>
                <c:pt idx="11">
                  <c:v>139.78333385316748</c:v>
                </c:pt>
                <c:pt idx="12">
                  <c:v>146.12066116516343</c:v>
                </c:pt>
                <c:pt idx="13">
                  <c:v>142.86146426185124</c:v>
                </c:pt>
                <c:pt idx="14">
                  <c:v>129.82467664860243</c:v>
                </c:pt>
                <c:pt idx="15">
                  <c:v>104.83750038987563</c:v>
                </c:pt>
                <c:pt idx="16">
                  <c:v>69.167400948069925</c:v>
                </c:pt>
                <c:pt idx="17">
                  <c:v>28.789572645924395</c:v>
                </c:pt>
                <c:pt idx="18">
                  <c:v>5.0698618495967489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291-4854-B292-B09EA0EFE12B}"/>
            </c:ext>
          </c:extLst>
        </c:ser>
        <c:ser>
          <c:idx val="13"/>
          <c:order val="5"/>
          <c:tx>
            <c:v>Total Demands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val>
            <c:numRef>
              <c:f>'Load Profiles'!$AS$81:$AS$104</c:f>
              <c:numCache>
                <c:formatCode>0.00</c:formatCode>
                <c:ptCount val="24"/>
                <c:pt idx="0">
                  <c:v>194.21539214236202</c:v>
                </c:pt>
                <c:pt idx="1">
                  <c:v>172.49446467357933</c:v>
                </c:pt>
                <c:pt idx="2">
                  <c:v>169.85134205306295</c:v>
                </c:pt>
                <c:pt idx="3">
                  <c:v>163.36347619490326</c:v>
                </c:pt>
                <c:pt idx="4">
                  <c:v>163.06260294520445</c:v>
                </c:pt>
                <c:pt idx="5">
                  <c:v>179.26966649986423</c:v>
                </c:pt>
                <c:pt idx="6">
                  <c:v>223.36399472648199</c:v>
                </c:pt>
                <c:pt idx="7">
                  <c:v>257.79032858119274</c:v>
                </c:pt>
                <c:pt idx="8">
                  <c:v>303.97734364176824</c:v>
                </c:pt>
                <c:pt idx="9">
                  <c:v>422.63347218559727</c:v>
                </c:pt>
                <c:pt idx="10">
                  <c:v>433.01175669364829</c:v>
                </c:pt>
                <c:pt idx="11">
                  <c:v>435.35694749889353</c:v>
                </c:pt>
                <c:pt idx="12">
                  <c:v>430.21904020063687</c:v>
                </c:pt>
                <c:pt idx="13">
                  <c:v>388.87720777182062</c:v>
                </c:pt>
                <c:pt idx="14">
                  <c:v>361.92472222262779</c:v>
                </c:pt>
                <c:pt idx="15">
                  <c:v>366.77990369819486</c:v>
                </c:pt>
                <c:pt idx="16">
                  <c:v>379.32319016338317</c:v>
                </c:pt>
                <c:pt idx="17">
                  <c:v>274.25094930999109</c:v>
                </c:pt>
                <c:pt idx="18">
                  <c:v>287.63621269035639</c:v>
                </c:pt>
                <c:pt idx="19">
                  <c:v>282.44825221777177</c:v>
                </c:pt>
                <c:pt idx="20">
                  <c:v>271.89714346740612</c:v>
                </c:pt>
                <c:pt idx="21">
                  <c:v>244.15057541090664</c:v>
                </c:pt>
                <c:pt idx="22">
                  <c:v>222.53430695594949</c:v>
                </c:pt>
                <c:pt idx="23">
                  <c:v>202.37469263645534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291-4854-B292-B09EA0EFE12B}"/>
            </c:ext>
          </c:extLst>
        </c:ser>
        <c:ser>
          <c:idx val="12"/>
          <c:order val="6"/>
          <c:tx>
            <c:v>Essential Demands</c:v>
          </c:tx>
          <c:spPr>
            <a:ln w="28575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'Load Profiles'!$AS$178:$AS$201</c:f>
              <c:numCache>
                <c:formatCode>0.00</c:formatCode>
                <c:ptCount val="24"/>
                <c:pt idx="0">
                  <c:v>116.21587008897626</c:v>
                </c:pt>
                <c:pt idx="1">
                  <c:v>103.39029042098707</c:v>
                </c:pt>
                <c:pt idx="2">
                  <c:v>101.73833878316434</c:v>
                </c:pt>
                <c:pt idx="3">
                  <c:v>97.683422621814529</c:v>
                </c:pt>
                <c:pt idx="4">
                  <c:v>97.495376840752769</c:v>
                </c:pt>
                <c:pt idx="5">
                  <c:v>102.90604156241513</c:v>
                </c:pt>
                <c:pt idx="6">
                  <c:v>137.46499670405126</c:v>
                </c:pt>
                <c:pt idx="7">
                  <c:v>162.45020536324549</c:v>
                </c:pt>
                <c:pt idx="8">
                  <c:v>188.66083977610515</c:v>
                </c:pt>
                <c:pt idx="9">
                  <c:v>242.04592011599829</c:v>
                </c:pt>
                <c:pt idx="10">
                  <c:v>255.06984793353018</c:v>
                </c:pt>
                <c:pt idx="11">
                  <c:v>254.09809218680843</c:v>
                </c:pt>
                <c:pt idx="12">
                  <c:v>247.98065012539803</c:v>
                </c:pt>
                <c:pt idx="13">
                  <c:v>214.64200485738792</c:v>
                </c:pt>
                <c:pt idx="14">
                  <c:v>192.54670138914238</c:v>
                </c:pt>
                <c:pt idx="15">
                  <c:v>188.61243981137181</c:v>
                </c:pt>
                <c:pt idx="16">
                  <c:v>191.63949385211447</c:v>
                </c:pt>
                <c:pt idx="17">
                  <c:v>145.76934331874443</c:v>
                </c:pt>
                <c:pt idx="18">
                  <c:v>152.82263293147278</c:v>
                </c:pt>
                <c:pt idx="19">
                  <c:v>149.58015763610734</c:v>
                </c:pt>
                <c:pt idx="20">
                  <c:v>147.98571466712883</c:v>
                </c:pt>
                <c:pt idx="21">
                  <c:v>135.92535963181666</c:v>
                </c:pt>
                <c:pt idx="22">
                  <c:v>128.16519184746841</c:v>
                </c:pt>
                <c:pt idx="23">
                  <c:v>121.31543289778458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291-4854-B292-B09EA0EFE12B}"/>
            </c:ext>
          </c:extLst>
        </c:ser>
        <c:ser>
          <c:idx val="5"/>
          <c:order val="7"/>
          <c:tx>
            <c:v>Critical Demands</c:v>
          </c:tx>
          <c:spPr>
            <a:ln w="25400" cap="rnd">
              <a:solidFill>
                <a:schemeClr val="accent6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Profiles'!$AS$279:$AS$302</c:f>
              <c:numCache>
                <c:formatCode>0.00</c:formatCode>
                <c:ptCount val="24"/>
                <c:pt idx="0">
                  <c:v>84.071638065249246</c:v>
                </c:pt>
                <c:pt idx="1">
                  <c:v>75.366212975390511</c:v>
                </c:pt>
                <c:pt idx="2">
                  <c:v>74.154781774320512</c:v>
                </c:pt>
                <c:pt idx="3">
                  <c:v>71.181176589330661</c:v>
                </c:pt>
                <c:pt idx="4">
                  <c:v>71.04327634988536</c:v>
                </c:pt>
                <c:pt idx="5">
                  <c:v>81.394430479104429</c:v>
                </c:pt>
                <c:pt idx="6">
                  <c:v>92.470997582970909</c:v>
                </c:pt>
                <c:pt idx="7">
                  <c:v>99.176817266380013</c:v>
                </c:pt>
                <c:pt idx="8">
                  <c:v>123.49794916914377</c:v>
                </c:pt>
                <c:pt idx="9">
                  <c:v>130.9070080850654</c:v>
                </c:pt>
                <c:pt idx="10">
                  <c:v>129.36788848458883</c:v>
                </c:pt>
                <c:pt idx="11">
                  <c:v>132.53860093699288</c:v>
                </c:pt>
                <c:pt idx="12">
                  <c:v>132.5524767586252</c:v>
                </c:pt>
                <c:pt idx="13">
                  <c:v>121.67080356208447</c:v>
                </c:pt>
                <c:pt idx="14">
                  <c:v>114.63424768537109</c:v>
                </c:pt>
                <c:pt idx="15">
                  <c:v>121.93245586167265</c:v>
                </c:pt>
                <c:pt idx="16">
                  <c:v>132.66896215821731</c:v>
                </c:pt>
                <c:pt idx="17">
                  <c:v>132.17751843374589</c:v>
                </c:pt>
                <c:pt idx="18">
                  <c:v>140.39993081641339</c:v>
                </c:pt>
                <c:pt idx="19">
                  <c:v>138.02211559981205</c:v>
                </c:pt>
                <c:pt idx="20">
                  <c:v>129.53619075589449</c:v>
                </c:pt>
                <c:pt idx="21">
                  <c:v>113.12526372999888</c:v>
                </c:pt>
                <c:pt idx="22">
                  <c:v>100.13447402147683</c:v>
                </c:pt>
                <c:pt idx="23">
                  <c:v>87.811317458375356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291-4854-B292-B09EA0EFE12B}"/>
            </c:ext>
          </c:extLst>
        </c:ser>
        <c:ser>
          <c:idx val="0"/>
          <c:order val="8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Profiles'!$E$279:$E$302</c:f>
              <c:numCache>
                <c:formatCode>0.00</c:formatCode>
                <c:ptCount val="24"/>
                <c:pt idx="0">
                  <c:v>69.421638065249255</c:v>
                </c:pt>
                <c:pt idx="1">
                  <c:v>62.216212975390519</c:v>
                </c:pt>
                <c:pt idx="2">
                  <c:v>61.004781774320513</c:v>
                </c:pt>
                <c:pt idx="3">
                  <c:v>58.031176589330663</c:v>
                </c:pt>
                <c:pt idx="4">
                  <c:v>57.893276349885369</c:v>
                </c:pt>
                <c:pt idx="5">
                  <c:v>57.644430479104429</c:v>
                </c:pt>
                <c:pt idx="6">
                  <c:v>59.520997582970907</c:v>
                </c:pt>
                <c:pt idx="7">
                  <c:v>63.726817266380024</c:v>
                </c:pt>
                <c:pt idx="8">
                  <c:v>74.697949169143769</c:v>
                </c:pt>
                <c:pt idx="9">
                  <c:v>81.507008085065408</c:v>
                </c:pt>
                <c:pt idx="10">
                  <c:v>87.317888484588821</c:v>
                </c:pt>
                <c:pt idx="11">
                  <c:v>89.538600936992864</c:v>
                </c:pt>
                <c:pt idx="12">
                  <c:v>88.902476758625212</c:v>
                </c:pt>
                <c:pt idx="13">
                  <c:v>79.120803562084461</c:v>
                </c:pt>
                <c:pt idx="14">
                  <c:v>73.184247685371091</c:v>
                </c:pt>
                <c:pt idx="15">
                  <c:v>75.982455861672648</c:v>
                </c:pt>
                <c:pt idx="16">
                  <c:v>79.668962158217298</c:v>
                </c:pt>
                <c:pt idx="17">
                  <c:v>79.177518433745902</c:v>
                </c:pt>
                <c:pt idx="18">
                  <c:v>88.749930816413368</c:v>
                </c:pt>
                <c:pt idx="19">
                  <c:v>86.372115599812062</c:v>
                </c:pt>
                <c:pt idx="20">
                  <c:v>87.036190755894481</c:v>
                </c:pt>
                <c:pt idx="21">
                  <c:v>79.475263729998886</c:v>
                </c:pt>
                <c:pt idx="22">
                  <c:v>75.984474021476842</c:v>
                </c:pt>
                <c:pt idx="23">
                  <c:v>73.161317458375365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1291-4854-B292-B09EA0EFE12B}"/>
            </c:ext>
          </c:extLst>
        </c:ser>
        <c:ser>
          <c:idx val="1"/>
          <c:order val="9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Profiles'!$M$279:$M$302</c:f>
              <c:numCache>
                <c:formatCode>General</c:formatCode>
                <c:ptCount val="24"/>
                <c:pt idx="0">
                  <c:v>6</c:v>
                </c:pt>
                <c:pt idx="1">
                  <c:v>4.5</c:v>
                </c:pt>
                <c:pt idx="2">
                  <c:v>4.5</c:v>
                </c:pt>
                <c:pt idx="3">
                  <c:v>4.5</c:v>
                </c:pt>
                <c:pt idx="4">
                  <c:v>4.5</c:v>
                </c:pt>
                <c:pt idx="5">
                  <c:v>6</c:v>
                </c:pt>
                <c:pt idx="6">
                  <c:v>6</c:v>
                </c:pt>
                <c:pt idx="7">
                  <c:v>9</c:v>
                </c:pt>
                <c:pt idx="8">
                  <c:v>10.5</c:v>
                </c:pt>
                <c:pt idx="9">
                  <c:v>10.95</c:v>
                </c:pt>
                <c:pt idx="10">
                  <c:v>11.25</c:v>
                </c:pt>
                <c:pt idx="11">
                  <c:v>12</c:v>
                </c:pt>
                <c:pt idx="12">
                  <c:v>12.75</c:v>
                </c:pt>
                <c:pt idx="13">
                  <c:v>12.75</c:v>
                </c:pt>
                <c:pt idx="14">
                  <c:v>12.75</c:v>
                </c:pt>
                <c:pt idx="15">
                  <c:v>12</c:v>
                </c:pt>
                <c:pt idx="16">
                  <c:v>11.25</c:v>
                </c:pt>
                <c:pt idx="17">
                  <c:v>11.25</c:v>
                </c:pt>
                <c:pt idx="18">
                  <c:v>10.5</c:v>
                </c:pt>
                <c:pt idx="19">
                  <c:v>10.5</c:v>
                </c:pt>
                <c:pt idx="20">
                  <c:v>9.75</c:v>
                </c:pt>
                <c:pt idx="21">
                  <c:v>9</c:v>
                </c:pt>
                <c:pt idx="22">
                  <c:v>7.5</c:v>
                </c:pt>
                <c:pt idx="23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1291-4854-B292-B09EA0EFE12B}"/>
            </c:ext>
          </c:extLst>
        </c:ser>
        <c:ser>
          <c:idx val="2"/>
          <c:order val="10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Profiles'!$AA$279:$AA$302</c:f>
              <c:numCache>
                <c:formatCode>General</c:formatCode>
                <c:ptCount val="24"/>
                <c:pt idx="0">
                  <c:v>0.30000000000000004</c:v>
                </c:pt>
                <c:pt idx="1">
                  <c:v>0.30000000000000004</c:v>
                </c:pt>
                <c:pt idx="2">
                  <c:v>0.30000000000000004</c:v>
                </c:pt>
                <c:pt idx="3">
                  <c:v>0.30000000000000004</c:v>
                </c:pt>
                <c:pt idx="4">
                  <c:v>0.30000000000000004</c:v>
                </c:pt>
                <c:pt idx="5">
                  <c:v>0.30000000000000004</c:v>
                </c:pt>
                <c:pt idx="6">
                  <c:v>1.5</c:v>
                </c:pt>
                <c:pt idx="7">
                  <c:v>2.0999999999999996</c:v>
                </c:pt>
                <c:pt idx="8">
                  <c:v>2.0999999999999996</c:v>
                </c:pt>
                <c:pt idx="9">
                  <c:v>2.25</c:v>
                </c:pt>
                <c:pt idx="10">
                  <c:v>2.4000000000000004</c:v>
                </c:pt>
                <c:pt idx="11">
                  <c:v>2.0999999999999996</c:v>
                </c:pt>
                <c:pt idx="12">
                  <c:v>1.7999999999999998</c:v>
                </c:pt>
                <c:pt idx="13">
                  <c:v>0.89999999999999991</c:v>
                </c:pt>
                <c:pt idx="14">
                  <c:v>0.30000000000000004</c:v>
                </c:pt>
                <c:pt idx="15">
                  <c:v>0.30000000000000004</c:v>
                </c:pt>
                <c:pt idx="16">
                  <c:v>0.30000000000000004</c:v>
                </c:pt>
                <c:pt idx="17">
                  <c:v>0.30000000000000004</c:v>
                </c:pt>
                <c:pt idx="18">
                  <c:v>0.30000000000000004</c:v>
                </c:pt>
                <c:pt idx="19">
                  <c:v>0.30000000000000004</c:v>
                </c:pt>
                <c:pt idx="20">
                  <c:v>0.30000000000000004</c:v>
                </c:pt>
                <c:pt idx="21">
                  <c:v>0.30000000000000004</c:v>
                </c:pt>
                <c:pt idx="22">
                  <c:v>0.30000000000000004</c:v>
                </c:pt>
                <c:pt idx="23">
                  <c:v>0.30000000000000004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291-4854-B292-B09EA0EFE12B}"/>
            </c:ext>
          </c:extLst>
        </c:ser>
        <c:ser>
          <c:idx val="4"/>
          <c:order val="11"/>
          <c:tx>
            <c:v>Water Wells Demand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Profiles'!$AI$279:$AI$302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1291-4854-B292-B09EA0EFE12B}"/>
            </c:ext>
          </c:extLst>
        </c:ser>
        <c:ser>
          <c:idx val="6"/>
          <c:order val="12"/>
          <c:tx>
            <c:v>MoH Clinic Demand</c:v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Profiles'!$AM$279:$AM$302</c:f>
              <c:numCache>
                <c:formatCode>0.00</c:formatCode>
                <c:ptCount val="2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  <c:pt idx="5">
                  <c:v>0.25</c:v>
                </c:pt>
                <c:pt idx="6">
                  <c:v>0.25</c:v>
                </c:pt>
                <c:pt idx="7">
                  <c:v>0.25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3.5</c:v>
                </c:pt>
                <c:pt idx="12">
                  <c:v>3.5</c:v>
                </c:pt>
                <c:pt idx="13">
                  <c:v>3.5</c:v>
                </c:pt>
                <c:pt idx="14">
                  <c:v>3</c:v>
                </c:pt>
                <c:pt idx="15">
                  <c:v>0.25</c:v>
                </c:pt>
                <c:pt idx="16">
                  <c:v>0.25</c:v>
                </c:pt>
                <c:pt idx="17">
                  <c:v>0.25</c:v>
                </c:pt>
                <c:pt idx="18">
                  <c:v>0.25</c:v>
                </c:pt>
                <c:pt idx="19">
                  <c:v>0.25</c:v>
                </c:pt>
                <c:pt idx="20">
                  <c:v>0.25</c:v>
                </c:pt>
                <c:pt idx="21">
                  <c:v>0.25</c:v>
                </c:pt>
                <c:pt idx="22">
                  <c:v>0.25</c:v>
                </c:pt>
                <c:pt idx="23">
                  <c:v>0.25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1291-4854-B292-B09EA0EFE12B}"/>
            </c:ext>
          </c:extLst>
        </c:ser>
        <c:ser>
          <c:idx val="3"/>
          <c:order val="13"/>
          <c:tx>
            <c:v>Building Services Demand</c:v>
          </c:tx>
          <c:spPr>
            <a:ln w="19050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Profiles'!$I$279:$I$302</c:f>
              <c:numCache>
                <c:formatCode>General</c:formatCode>
                <c:ptCount val="2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16</c:v>
                </c:pt>
                <c:pt idx="6">
                  <c:v>24</c:v>
                </c:pt>
                <c:pt idx="7">
                  <c:v>24</c:v>
                </c:pt>
                <c:pt idx="8">
                  <c:v>32</c:v>
                </c:pt>
                <c:pt idx="9">
                  <c:v>32</c:v>
                </c:pt>
                <c:pt idx="10">
                  <c:v>24</c:v>
                </c:pt>
                <c:pt idx="11">
                  <c:v>24</c:v>
                </c:pt>
                <c:pt idx="12">
                  <c:v>24</c:v>
                </c:pt>
                <c:pt idx="13">
                  <c:v>24</c:v>
                </c:pt>
                <c:pt idx="14">
                  <c:v>24</c:v>
                </c:pt>
                <c:pt idx="15">
                  <c:v>32</c:v>
                </c:pt>
                <c:pt idx="16">
                  <c:v>40</c:v>
                </c:pt>
                <c:pt idx="17">
                  <c:v>40</c:v>
                </c:pt>
                <c:pt idx="18">
                  <c:v>40</c:v>
                </c:pt>
                <c:pt idx="19">
                  <c:v>40</c:v>
                </c:pt>
                <c:pt idx="20">
                  <c:v>32</c:v>
                </c:pt>
                <c:pt idx="21">
                  <c:v>24</c:v>
                </c:pt>
                <c:pt idx="22">
                  <c:v>16</c:v>
                </c:pt>
                <c:pt idx="2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291-4854-B292-B09EA0EFE1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1"/>
        <c:axPos val="b"/>
        <c:numFmt formatCode="[$-F400]h:mm:ss\ AM/PM" sourceLinked="1"/>
        <c:majorTickMark val="none"/>
        <c:minorTickMark val="none"/>
        <c:tickLblPos val="nextTo"/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H" sz="1200" b="1" dirty="0"/>
              <a:t>Scenario 1 </a:t>
            </a:r>
          </a:p>
        </c:rich>
      </c:tx>
      <c:layout>
        <c:manualLayout>
          <c:xMode val="edge"/>
          <c:yMode val="edge"/>
          <c:x val="0.4196901515151516"/>
          <c:y val="4.45421626984126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areaChart>
        <c:grouping val="standard"/>
        <c:varyColors val="0"/>
        <c:ser>
          <c:idx val="8"/>
          <c:order val="0"/>
          <c:tx>
            <c:v>Generator Supply</c:v>
          </c:tx>
          <c:spPr>
            <a:solidFill>
              <a:schemeClr val="accent2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Profiles'!$CH$121:$CH$144</c:f>
              <c:numCache>
                <c:formatCode>0.00</c:formatCode>
                <c:ptCount val="24"/>
                <c:pt idx="0">
                  <c:v>188.51539214236203</c:v>
                </c:pt>
                <c:pt idx="1">
                  <c:v>166.79446467357934</c:v>
                </c:pt>
                <c:pt idx="2">
                  <c:v>164.15134205306296</c:v>
                </c:pt>
                <c:pt idx="3">
                  <c:v>157.66347619490327</c:v>
                </c:pt>
                <c:pt idx="4">
                  <c:v>157.36260294520446</c:v>
                </c:pt>
                <c:pt idx="5">
                  <c:v>173.56966649986424</c:v>
                </c:pt>
                <c:pt idx="6">
                  <c:v>194.86399472648199</c:v>
                </c:pt>
                <c:pt idx="7">
                  <c:v>217.89032858119276</c:v>
                </c:pt>
                <c:pt idx="8">
                  <c:v>264.07734364176821</c:v>
                </c:pt>
                <c:pt idx="9">
                  <c:v>379.88347218559727</c:v>
                </c:pt>
                <c:pt idx="10">
                  <c:v>387.41175669364827</c:v>
                </c:pt>
                <c:pt idx="11">
                  <c:v>396.25694749889351</c:v>
                </c:pt>
                <c:pt idx="12">
                  <c:v>396.06904020063689</c:v>
                </c:pt>
                <c:pt idx="13">
                  <c:v>374.22720777182064</c:v>
                </c:pt>
                <c:pt idx="14">
                  <c:v>360.27472222262782</c:v>
                </c:pt>
                <c:pt idx="15">
                  <c:v>365.87990369819488</c:v>
                </c:pt>
                <c:pt idx="16">
                  <c:v>380.72319016338315</c:v>
                </c:pt>
                <c:pt idx="17">
                  <c:v>282.8009493099911</c:v>
                </c:pt>
                <c:pt idx="18">
                  <c:v>299.1862126903564</c:v>
                </c:pt>
                <c:pt idx="19">
                  <c:v>292.84825221777174</c:v>
                </c:pt>
                <c:pt idx="20">
                  <c:v>279.99714346740615</c:v>
                </c:pt>
                <c:pt idx="21">
                  <c:v>252.25057541090663</c:v>
                </c:pt>
                <c:pt idx="22">
                  <c:v>228.3343069559495</c:v>
                </c:pt>
                <c:pt idx="23">
                  <c:v>201.27469263645534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48A-96A1-5F58C68527C1}"/>
            </c:ext>
          </c:extLst>
        </c:ser>
        <c:ser>
          <c:idx val="7"/>
          <c:order val="1"/>
          <c:tx>
            <c:v>Solar Supply</c:v>
          </c:tx>
          <c:spPr>
            <a:solidFill>
              <a:schemeClr val="accent4">
                <a:lumMod val="40000"/>
                <a:lumOff val="60000"/>
              </a:schemeClr>
            </a:solidFill>
            <a:ln w="25400">
              <a:noFill/>
            </a:ln>
            <a:effectLst/>
          </c:spPr>
          <c:val>
            <c:numRef>
              <c:f>'Load Profiles'!$CI$121:$CI$144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387.41175669364827</c:v>
                </c:pt>
                <c:pt idx="11">
                  <c:v>396.25694749889351</c:v>
                </c:pt>
                <c:pt idx="12">
                  <c:v>396.06904020063689</c:v>
                </c:pt>
                <c:pt idx="13">
                  <c:v>374.22720777182064</c:v>
                </c:pt>
                <c:pt idx="14">
                  <c:v>360.27472222262782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7D-448A-96A1-5F58C68527C1}"/>
            </c:ext>
          </c:extLst>
        </c:ser>
        <c:ser>
          <c:idx val="10"/>
          <c:order val="2"/>
          <c:tx>
            <c:v>30%</c:v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val>
            <c:numRef>
              <c:f>'Load Profiles'!$CJ$121:$CJ$144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188.87787843938744</c:v>
                </c:pt>
                <c:pt idx="7">
                  <c:v>162.81805873992292</c:v>
                </c:pt>
                <c:pt idx="8">
                  <c:v>104.39999999999999</c:v>
                </c:pt>
                <c:pt idx="9">
                  <c:v>164.39999999999998</c:v>
                </c:pt>
                <c:pt idx="10">
                  <c:v>164.39999999999998</c:v>
                </c:pt>
                <c:pt idx="11">
                  <c:v>164.39999999999998</c:v>
                </c:pt>
                <c:pt idx="12">
                  <c:v>164.39999999999998</c:v>
                </c:pt>
                <c:pt idx="13">
                  <c:v>164.39999999999998</c:v>
                </c:pt>
                <c:pt idx="14">
                  <c:v>164.39999999999998</c:v>
                </c:pt>
                <c:pt idx="15">
                  <c:v>164.39999999999998</c:v>
                </c:pt>
                <c:pt idx="16">
                  <c:v>164.39999999999998</c:v>
                </c:pt>
                <c:pt idx="17">
                  <c:v>187.62170034518778</c:v>
                </c:pt>
                <c:pt idx="18">
                  <c:v>282.42508708649166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7D-448A-96A1-5F58C68527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4830400"/>
        <c:axId val="994829088"/>
      </c:areaChart>
      <c:lineChart>
        <c:grouping val="standard"/>
        <c:varyColors val="0"/>
        <c:ser>
          <c:idx val="9"/>
          <c:order val="3"/>
          <c:tx>
            <c:v>Solar full</c:v>
          </c:tx>
          <c:spPr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'Load Profiles'!$AW$121:$AW$144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5.9861162870945481</c:v>
                </c:pt>
                <c:pt idx="7">
                  <c:v>55.072269841269851</c:v>
                </c:pt>
                <c:pt idx="8">
                  <c:v>172.99876069703242</c:v>
                </c:pt>
                <c:pt idx="9">
                  <c:v>298.10859109730853</c:v>
                </c:pt>
                <c:pt idx="10">
                  <c:v>400.47117960662536</c:v>
                </c:pt>
                <c:pt idx="11">
                  <c:v>462.12817736369908</c:v>
                </c:pt>
                <c:pt idx="12">
                  <c:v>483.07958436853005</c:v>
                </c:pt>
                <c:pt idx="13">
                  <c:v>472.30457505175991</c:v>
                </c:pt>
                <c:pt idx="14">
                  <c:v>429.20453778467913</c:v>
                </c:pt>
                <c:pt idx="15">
                  <c:v>346.59613302277438</c:v>
                </c:pt>
                <c:pt idx="16">
                  <c:v>228.66964216701177</c:v>
                </c:pt>
                <c:pt idx="17">
                  <c:v>95.179248964803335</c:v>
                </c:pt>
                <c:pt idx="18">
                  <c:v>16.761125603864738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B7D-448A-96A1-5F58C68527C1}"/>
            </c:ext>
          </c:extLst>
        </c:ser>
        <c:ser>
          <c:idx val="5"/>
          <c:order val="4"/>
          <c:tx>
            <c:v>Total Demand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Profiles'!$AS$121:$AS$144</c:f>
              <c:numCache>
                <c:formatCode>0.00</c:formatCode>
                <c:ptCount val="24"/>
                <c:pt idx="0">
                  <c:v>188.51539214236203</c:v>
                </c:pt>
                <c:pt idx="1">
                  <c:v>166.79446467357934</c:v>
                </c:pt>
                <c:pt idx="2">
                  <c:v>164.15134205306296</c:v>
                </c:pt>
                <c:pt idx="3">
                  <c:v>157.66347619490327</c:v>
                </c:pt>
                <c:pt idx="4">
                  <c:v>157.36260294520446</c:v>
                </c:pt>
                <c:pt idx="5">
                  <c:v>173.56966649986424</c:v>
                </c:pt>
                <c:pt idx="6">
                  <c:v>194.86399472648199</c:v>
                </c:pt>
                <c:pt idx="7">
                  <c:v>217.89032858119276</c:v>
                </c:pt>
                <c:pt idx="8">
                  <c:v>264.07734364176821</c:v>
                </c:pt>
                <c:pt idx="9">
                  <c:v>379.88347218559727</c:v>
                </c:pt>
                <c:pt idx="10">
                  <c:v>387.41175669364827</c:v>
                </c:pt>
                <c:pt idx="11">
                  <c:v>396.25694749889351</c:v>
                </c:pt>
                <c:pt idx="12">
                  <c:v>396.06904020063689</c:v>
                </c:pt>
                <c:pt idx="13">
                  <c:v>374.22720777182064</c:v>
                </c:pt>
                <c:pt idx="14">
                  <c:v>360.27472222262782</c:v>
                </c:pt>
                <c:pt idx="15">
                  <c:v>365.87990369819488</c:v>
                </c:pt>
                <c:pt idx="16">
                  <c:v>380.72319016338315</c:v>
                </c:pt>
                <c:pt idx="17">
                  <c:v>282.8009493099911</c:v>
                </c:pt>
                <c:pt idx="18">
                  <c:v>299.1862126903564</c:v>
                </c:pt>
                <c:pt idx="19">
                  <c:v>292.84825221777174</c:v>
                </c:pt>
                <c:pt idx="20">
                  <c:v>279.99714346740615</c:v>
                </c:pt>
                <c:pt idx="21">
                  <c:v>252.25057541090663</c:v>
                </c:pt>
                <c:pt idx="22">
                  <c:v>228.3343069559495</c:v>
                </c:pt>
                <c:pt idx="23">
                  <c:v>201.27469263645534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B7D-448A-96A1-5F58C68527C1}"/>
            </c:ext>
          </c:extLst>
        </c:ser>
        <c:ser>
          <c:idx val="0"/>
          <c:order val="5"/>
          <c:tx>
            <c:v>Households Demand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Profiles'!$E$121:$E$144</c:f>
              <c:numCache>
                <c:formatCode>0.00</c:formatCode>
                <c:ptCount val="24"/>
                <c:pt idx="0">
                  <c:v>151.46539214236202</c:v>
                </c:pt>
                <c:pt idx="1">
                  <c:v>135.74446467357933</c:v>
                </c:pt>
                <c:pt idx="2">
                  <c:v>133.10134205306295</c:v>
                </c:pt>
                <c:pt idx="3">
                  <c:v>126.61347619490326</c:v>
                </c:pt>
                <c:pt idx="4">
                  <c:v>126.31260294520443</c:v>
                </c:pt>
                <c:pt idx="5">
                  <c:v>125.76966649986421</c:v>
                </c:pt>
                <c:pt idx="6">
                  <c:v>129.86399472648199</c:v>
                </c:pt>
                <c:pt idx="7">
                  <c:v>139.04032858119277</c:v>
                </c:pt>
                <c:pt idx="8">
                  <c:v>162.97734364176821</c:v>
                </c:pt>
                <c:pt idx="9">
                  <c:v>177.83347218559726</c:v>
                </c:pt>
                <c:pt idx="10">
                  <c:v>190.51175669364832</c:v>
                </c:pt>
                <c:pt idx="11">
                  <c:v>195.3569474988935</c:v>
                </c:pt>
                <c:pt idx="12">
                  <c:v>193.96904020063684</c:v>
                </c:pt>
                <c:pt idx="13">
                  <c:v>172.62720777182065</c:v>
                </c:pt>
                <c:pt idx="14">
                  <c:v>159.67472222262782</c:v>
                </c:pt>
                <c:pt idx="15">
                  <c:v>165.77990369819489</c:v>
                </c:pt>
                <c:pt idx="16">
                  <c:v>173.82319016338317</c:v>
                </c:pt>
                <c:pt idx="17">
                  <c:v>172.75094930999109</c:v>
                </c:pt>
                <c:pt idx="18">
                  <c:v>193.63621269035642</c:v>
                </c:pt>
                <c:pt idx="19">
                  <c:v>188.44825221777177</c:v>
                </c:pt>
                <c:pt idx="20">
                  <c:v>189.89714346740612</c:v>
                </c:pt>
                <c:pt idx="21">
                  <c:v>173.40057541090664</c:v>
                </c:pt>
                <c:pt idx="22">
                  <c:v>165.78430695594949</c:v>
                </c:pt>
                <c:pt idx="23">
                  <c:v>159.62469263645534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B7D-448A-96A1-5F58C68527C1}"/>
            </c:ext>
          </c:extLst>
        </c:ser>
        <c:ser>
          <c:idx val="1"/>
          <c:order val="6"/>
          <c:tx>
            <c:v> Local Businesses Demand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Profiles'!$M$121:$M$144</c:f>
              <c:numCache>
                <c:formatCode>General</c:formatCode>
                <c:ptCount val="24"/>
                <c:pt idx="0">
                  <c:v>24</c:v>
                </c:pt>
                <c:pt idx="1">
                  <c:v>18</c:v>
                </c:pt>
                <c:pt idx="2">
                  <c:v>18</c:v>
                </c:pt>
                <c:pt idx="3">
                  <c:v>18</c:v>
                </c:pt>
                <c:pt idx="4">
                  <c:v>18</c:v>
                </c:pt>
                <c:pt idx="5">
                  <c:v>24</c:v>
                </c:pt>
                <c:pt idx="6">
                  <c:v>24</c:v>
                </c:pt>
                <c:pt idx="7">
                  <c:v>36</c:v>
                </c:pt>
                <c:pt idx="8">
                  <c:v>42</c:v>
                </c:pt>
                <c:pt idx="9">
                  <c:v>43.8</c:v>
                </c:pt>
                <c:pt idx="10">
                  <c:v>45</c:v>
                </c:pt>
                <c:pt idx="11">
                  <c:v>48</c:v>
                </c:pt>
                <c:pt idx="12">
                  <c:v>51</c:v>
                </c:pt>
                <c:pt idx="13">
                  <c:v>51</c:v>
                </c:pt>
                <c:pt idx="14">
                  <c:v>51</c:v>
                </c:pt>
                <c:pt idx="15">
                  <c:v>48</c:v>
                </c:pt>
                <c:pt idx="16">
                  <c:v>45</c:v>
                </c:pt>
                <c:pt idx="17">
                  <c:v>45</c:v>
                </c:pt>
                <c:pt idx="18">
                  <c:v>42</c:v>
                </c:pt>
                <c:pt idx="19">
                  <c:v>42</c:v>
                </c:pt>
                <c:pt idx="20">
                  <c:v>39</c:v>
                </c:pt>
                <c:pt idx="21">
                  <c:v>36</c:v>
                </c:pt>
                <c:pt idx="22">
                  <c:v>30</c:v>
                </c:pt>
                <c:pt idx="23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B7D-448A-96A1-5F58C68527C1}"/>
            </c:ext>
          </c:extLst>
        </c:ser>
        <c:ser>
          <c:idx val="2"/>
          <c:order val="7"/>
          <c:tx>
            <c:v>Schools + Kindergarten Demand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Profiles'!$AA$121:$AA$144</c:f>
              <c:numCache>
                <c:formatCode>General</c:formatCode>
                <c:ptCount val="24"/>
                <c:pt idx="0">
                  <c:v>2.3000000000000003</c:v>
                </c:pt>
                <c:pt idx="1">
                  <c:v>2.3000000000000003</c:v>
                </c:pt>
                <c:pt idx="2">
                  <c:v>2.3000000000000003</c:v>
                </c:pt>
                <c:pt idx="3">
                  <c:v>2.3000000000000003</c:v>
                </c:pt>
                <c:pt idx="4">
                  <c:v>2.3000000000000003</c:v>
                </c:pt>
                <c:pt idx="5">
                  <c:v>2.3000000000000003</c:v>
                </c:pt>
                <c:pt idx="6">
                  <c:v>11.500000000000002</c:v>
                </c:pt>
                <c:pt idx="7">
                  <c:v>16.100000000000001</c:v>
                </c:pt>
                <c:pt idx="8">
                  <c:v>16.100000000000001</c:v>
                </c:pt>
                <c:pt idx="9">
                  <c:v>17.250000000000004</c:v>
                </c:pt>
                <c:pt idx="10">
                  <c:v>18.400000000000002</c:v>
                </c:pt>
                <c:pt idx="11">
                  <c:v>18.400000000000002</c:v>
                </c:pt>
                <c:pt idx="12">
                  <c:v>16.100000000000001</c:v>
                </c:pt>
                <c:pt idx="13">
                  <c:v>16.100000000000001</c:v>
                </c:pt>
                <c:pt idx="14">
                  <c:v>16.100000000000001</c:v>
                </c:pt>
                <c:pt idx="15">
                  <c:v>16.100000000000001</c:v>
                </c:pt>
                <c:pt idx="16">
                  <c:v>18.400000000000002</c:v>
                </c:pt>
                <c:pt idx="17">
                  <c:v>19.550000000000004</c:v>
                </c:pt>
                <c:pt idx="18">
                  <c:v>19.550000000000004</c:v>
                </c:pt>
                <c:pt idx="19">
                  <c:v>18.400000000000002</c:v>
                </c:pt>
                <c:pt idx="20">
                  <c:v>16.100000000000001</c:v>
                </c:pt>
                <c:pt idx="21">
                  <c:v>16.100000000000001</c:v>
                </c:pt>
                <c:pt idx="22">
                  <c:v>13.800000000000002</c:v>
                </c:pt>
                <c:pt idx="23">
                  <c:v>6.9000000000000012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B7D-448A-96A1-5F58C68527C1}"/>
            </c:ext>
          </c:extLst>
        </c:ser>
        <c:ser>
          <c:idx val="4"/>
          <c:order val="8"/>
          <c:tx>
            <c:v>Water Wells Demand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Profiles'!$AI$121:$AI$144</c:f>
              <c:numCache>
                <c:formatCode>General</c:formatCode>
                <c:ptCount val="2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2</c:v>
                </c:pt>
                <c:pt idx="22">
                  <c:v>2</c:v>
                </c:pt>
                <c:pt idx="2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B7D-448A-96A1-5F58C68527C1}"/>
            </c:ext>
          </c:extLst>
        </c:ser>
        <c:ser>
          <c:idx val="6"/>
          <c:order val="9"/>
          <c:tx>
            <c:v>MoH Clinic Demand</c:v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Profiles'!$AM$121:$AM$144</c:f>
              <c:numCache>
                <c:formatCode>0.00</c:formatCode>
                <c:ptCount val="24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AB7D-448A-96A1-5F58C68527C1}"/>
            </c:ext>
          </c:extLst>
        </c:ser>
        <c:ser>
          <c:idx val="3"/>
          <c:order val="10"/>
          <c:tx>
            <c:v>Building Services Demand</c:v>
          </c:tx>
          <c:spPr>
            <a:ln w="19050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numRef>
              <c:f>'Load Profiles'!$B$81:$B$104</c:f>
              <c:numCache>
                <c:formatCode>[$-F400]h:mm:ss\ AM/PM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8.3333333333333329E-2</c:v>
                </c:pt>
                <c:pt idx="3">
                  <c:v>0.125</c:v>
                </c:pt>
                <c:pt idx="4">
                  <c:v>0.16666666666666666</c:v>
                </c:pt>
                <c:pt idx="5">
                  <c:v>0.20833333333333334</c:v>
                </c:pt>
                <c:pt idx="6">
                  <c:v>0.25</c:v>
                </c:pt>
                <c:pt idx="7">
                  <c:v>0.29166666666666669</c:v>
                </c:pt>
                <c:pt idx="8">
                  <c:v>0.33333333333333331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0.83333333333333337</c:v>
                </c:pt>
                <c:pt idx="21">
                  <c:v>0.875</c:v>
                </c:pt>
                <c:pt idx="22">
                  <c:v>0.91666666666666663</c:v>
                </c:pt>
                <c:pt idx="23">
                  <c:v>0.95833333333333337</c:v>
                </c:pt>
              </c:numCache>
            </c:numRef>
          </c:cat>
          <c:val>
            <c:numRef>
              <c:f>'Load Profiles'!$I$121:$I$144</c:f>
              <c:numCache>
                <c:formatCode>General</c:formatCode>
                <c:ptCount val="2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16</c:v>
                </c:pt>
                <c:pt idx="6">
                  <c:v>24</c:v>
                </c:pt>
                <c:pt idx="7">
                  <c:v>24</c:v>
                </c:pt>
                <c:pt idx="8">
                  <c:v>32</c:v>
                </c:pt>
                <c:pt idx="9">
                  <c:v>32</c:v>
                </c:pt>
                <c:pt idx="10">
                  <c:v>24</c:v>
                </c:pt>
                <c:pt idx="11">
                  <c:v>24</c:v>
                </c:pt>
                <c:pt idx="12">
                  <c:v>24</c:v>
                </c:pt>
                <c:pt idx="13">
                  <c:v>24</c:v>
                </c:pt>
                <c:pt idx="14">
                  <c:v>24</c:v>
                </c:pt>
                <c:pt idx="15">
                  <c:v>32</c:v>
                </c:pt>
                <c:pt idx="16">
                  <c:v>40</c:v>
                </c:pt>
                <c:pt idx="17">
                  <c:v>40</c:v>
                </c:pt>
                <c:pt idx="18">
                  <c:v>40</c:v>
                </c:pt>
                <c:pt idx="19">
                  <c:v>40</c:v>
                </c:pt>
                <c:pt idx="20">
                  <c:v>32</c:v>
                </c:pt>
                <c:pt idx="21">
                  <c:v>24</c:v>
                </c:pt>
                <c:pt idx="22">
                  <c:v>16</c:v>
                </c:pt>
                <c:pt idx="2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AB7D-448A-96A1-5F58C68527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830400"/>
        <c:axId val="994829088"/>
      </c:lineChart>
      <c:catAx>
        <c:axId val="994830400"/>
        <c:scaling>
          <c:orientation val="minMax"/>
        </c:scaling>
        <c:delete val="1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[$-F400]h:mm:ss\ AM/PM" sourceLinked="1"/>
        <c:majorTickMark val="none"/>
        <c:minorTickMark val="none"/>
        <c:tickLblPos val="nextTo"/>
        <c:crossAx val="994829088"/>
        <c:crosses val="autoZero"/>
        <c:auto val="1"/>
        <c:lblAlgn val="ctr"/>
        <c:lblOffset val="100"/>
        <c:noMultiLvlLbl val="0"/>
      </c:catAx>
      <c:valAx>
        <c:axId val="994829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99483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3E385-B64D-4F43-9CAF-591079059C01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55A42-F0A8-43BF-99CB-A1568EA29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548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7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11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532331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13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829246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17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590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1823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17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944066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0700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2539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20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898430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77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0EA84-40E7-49B1-A85C-89FCA0C83F06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975146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23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897395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24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31003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25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527475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26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922308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27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4585183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28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983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9502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531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0674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38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166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2672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10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628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977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34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025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31876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5A42-F0A8-43BF-99CB-A1568EA2959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230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977EC-AFF1-48B2-A7C8-76D46BD7E858}" type="slidenum">
              <a:rPr lang="fr-CH" smtClean="0"/>
              <a:t>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42947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C08C5-D48B-4E20-8405-D619D0C4E9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6AD828-2AAA-4881-8982-8B65DA1336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56899-6DE5-4BEB-AE7C-95F3047BF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2C658-1D39-4797-8D42-E3FE88588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64978B-09D6-4DAA-99D6-6C5CA1FAB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8619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5BFD-870C-4CD8-990F-DF9F987E2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B2F5E3-CB59-472B-8DC9-1DB683C76B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07217-2C6D-4B22-BD7A-93CA11628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E1E260-BABC-46A8-80EB-6F6859B84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37E7A-0F5C-4625-8AEB-67A79895D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69665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BFAC69-1F04-4968-B905-C8B9B863EB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411BBB-4A33-4213-945F-DE1B6AAC36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55433-5A90-483D-8E8E-8C366DA8E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B343C-A450-4A5C-9998-6A06DC441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2CC7D-7342-4EB6-90CA-641D5AA71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92918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:9 Arup Mai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3002" y="6405363"/>
            <a:ext cx="859663" cy="28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2846" y="1390641"/>
            <a:ext cx="11722100" cy="6839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ts val="4000"/>
              </a:lnSpc>
              <a:spcBef>
                <a:spcPts val="0"/>
              </a:spcBef>
              <a:defRPr sz="3800">
                <a:solidFill>
                  <a:schemeClr val="accent2"/>
                </a:solidFill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34963" y="3822172"/>
            <a:ext cx="11719983" cy="346249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>
              <a:lnSpc>
                <a:spcPts val="2667"/>
              </a:lnSpc>
              <a:spcBef>
                <a:spcPts val="0"/>
              </a:spcBef>
              <a:buNone/>
              <a:defRPr sz="2000" baseline="0">
                <a:latin typeface="Times New Roman"/>
                <a:cs typeface="Times New Roman"/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</a:rPr>
              <a:t>Click to edit master title style</a:t>
            </a:r>
            <a:endParaRPr lang="en-US" sz="1867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33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15D40-3B80-4754-85E8-AA13FCDB8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65BF3-6FA7-4AC0-A048-957A02840B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D0B22-6182-4D7F-9C4B-3249D80FA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BF7B4F-ABDF-45CC-A148-B6E9A1D35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E34FF-55BA-4B45-A7DA-5B1485C48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20523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CF42A-A407-4A3C-84F7-75CE91548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E8014C-92DD-423F-8D25-03051E5FAC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DBFA5-CC81-4FA0-98DA-9A02AFC7B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A14B93-5751-4055-872E-DDEBBA9CA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89587-63AB-4B54-BCD5-953F4F7BC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24804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B9351-0B5D-4198-94F9-E9739FA66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0561B-DF1F-407C-A7A6-C76106FDF4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845296-85B6-413B-9EDC-F7BCF03905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7FBF6-DC8C-4940-94A8-744E0B605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75F644-8031-42BF-BB77-C0B7EBA93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94972A-F96A-497F-A69A-711DA1358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7480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5E36A-E6F3-4EE7-A982-490B5E4FC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08306A-598F-47B9-8ACB-55974A8FA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2D72F-AF55-46B9-98B4-E5C792512D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65CA6-BE70-47B5-B62E-63416201DB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3BCD9F-F2E6-4E1C-A1F3-1C551D2AB4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CFFC7E-8C3D-4E10-889B-84736E371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C95A47-F0D6-4770-9197-62525B72B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5AE5C8-D83A-4E38-A19A-8679B1A8B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35861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A42BE-9941-43A5-BA56-B43DDD566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A5D77A-B430-4896-B412-CFA480C87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067771-A7A4-4E2A-BF9B-6CA80DDA6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3115B1-8D10-4419-BFEA-71CA55AD2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8978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018A44-018B-4A4A-97ED-55FA4E14A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B5E610-5A57-4317-A1F9-393458915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8455AE-531A-4217-96D8-499D1AF7E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436426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1183B-CBD2-43CA-9873-DDFAA2295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C453B-AF75-4C04-95A3-E19E261E9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DC9836-C9E8-4DEF-B29F-A66909067F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52C2F8-5089-4A9D-BD5F-0267039B4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F41FBA-581A-4961-A780-D8F1C4FB5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65C84-B62A-4FD2-9990-72E327BC5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7889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ACBD9-9D34-4279-B954-E1F471295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5DCD33-4EA6-42A1-810E-A3BD5FCA86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803EE8-F77C-4700-A148-7451CDE24D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A534C2-DE00-43DE-8D0C-83178CD31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8E1FF-A70F-4826-8940-2083475F9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C2B999-28A3-449A-9D90-CB4BE41B3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26766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E4A9F1-5FFD-4E1F-B84F-5645C77A8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255684-AEB4-4631-B15E-BE6854BE3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97EC3B-9414-44A7-B150-2F72A1FA0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B2F4-B2FC-4BD8-A17D-9ED705089CDD}" type="datetimeFigureOut">
              <a:rPr lang="fr-CH" smtClean="0"/>
              <a:t>14.09.2020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7B6844-7C59-484B-8738-3A927E92F8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5BB0D-93FB-4B4A-A868-7EF2CED463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76456-6B6D-4ABE-9547-C8EAE3D54B8E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4735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30.png"/><Relationship Id="rId3" Type="http://schemas.openxmlformats.org/officeDocument/2006/relationships/image" Target="../media/image24.png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9.png"/><Relationship Id="rId5" Type="http://schemas.openxmlformats.org/officeDocument/2006/relationships/image" Target="../media/image5.png"/><Relationship Id="rId15" Type="http://schemas.openxmlformats.org/officeDocument/2006/relationships/image" Target="../media/image32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25.png"/><Relationship Id="rId1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jpeg"/><Relationship Id="rId18" Type="http://schemas.openxmlformats.org/officeDocument/2006/relationships/image" Target="../media/image50.JPG"/><Relationship Id="rId3" Type="http://schemas.openxmlformats.org/officeDocument/2006/relationships/image" Target="../media/image2.png"/><Relationship Id="rId21" Type="http://schemas.openxmlformats.org/officeDocument/2006/relationships/image" Target="../media/image53.jpe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17" Type="http://schemas.openxmlformats.org/officeDocument/2006/relationships/image" Target="../media/image49.jpe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48.jpeg"/><Relationship Id="rId20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43.png"/><Relationship Id="rId24" Type="http://schemas.openxmlformats.org/officeDocument/2006/relationships/image" Target="../media/image56.jpeg"/><Relationship Id="rId5" Type="http://schemas.openxmlformats.org/officeDocument/2006/relationships/image" Target="../media/image37.png"/><Relationship Id="rId15" Type="http://schemas.openxmlformats.org/officeDocument/2006/relationships/image" Target="../media/image47.jpeg"/><Relationship Id="rId23" Type="http://schemas.openxmlformats.org/officeDocument/2006/relationships/image" Target="../media/image55.jpeg"/><Relationship Id="rId10" Type="http://schemas.openxmlformats.org/officeDocument/2006/relationships/image" Target="../media/image42.jpeg"/><Relationship Id="rId19" Type="http://schemas.openxmlformats.org/officeDocument/2006/relationships/image" Target="../media/image51.jpeg"/><Relationship Id="rId4" Type="http://schemas.openxmlformats.org/officeDocument/2006/relationships/image" Target="../media/image36.png"/><Relationship Id="rId9" Type="http://schemas.openxmlformats.org/officeDocument/2006/relationships/image" Target="../media/image41.jpeg"/><Relationship Id="rId14" Type="http://schemas.openxmlformats.org/officeDocument/2006/relationships/image" Target="../media/image46.jpeg"/><Relationship Id="rId22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5.png"/><Relationship Id="rId18" Type="http://schemas.openxmlformats.org/officeDocument/2006/relationships/image" Target="../media/image7.png"/><Relationship Id="rId3" Type="http://schemas.openxmlformats.org/officeDocument/2006/relationships/image" Target="../media/image58.png"/><Relationship Id="rId21" Type="http://schemas.openxmlformats.org/officeDocument/2006/relationships/image" Target="../media/image10.png"/><Relationship Id="rId7" Type="http://schemas.microsoft.com/office/2007/relationships/hdphoto" Target="../media/hdphoto5.wdp"/><Relationship Id="rId12" Type="http://schemas.openxmlformats.org/officeDocument/2006/relationships/image" Target="../media/image64.png"/><Relationship Id="rId17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63.png"/><Relationship Id="rId5" Type="http://schemas.microsoft.com/office/2007/relationships/hdphoto" Target="../media/hdphoto4.wdp"/><Relationship Id="rId15" Type="http://schemas.openxmlformats.org/officeDocument/2006/relationships/image" Target="../media/image4.png"/><Relationship Id="rId10" Type="http://schemas.microsoft.com/office/2007/relationships/hdphoto" Target="../media/hdphoto6.wdp"/><Relationship Id="rId19" Type="http://schemas.openxmlformats.org/officeDocument/2006/relationships/image" Target="../media/image8.png"/><Relationship Id="rId4" Type="http://schemas.openxmlformats.org/officeDocument/2006/relationships/image" Target="../media/image59.png"/><Relationship Id="rId9" Type="http://schemas.openxmlformats.org/officeDocument/2006/relationships/image" Target="../media/image62.png"/><Relationship Id="rId14" Type="http://schemas.openxmlformats.org/officeDocument/2006/relationships/image" Target="../media/image66.png"/><Relationship Id="rId2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chart" Target="../charts/chart1.xm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2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chart" Target="../charts/chart6.xml"/><Relationship Id="rId7" Type="http://schemas.openxmlformats.org/officeDocument/2006/relationships/chart" Target="../charts/chart1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11" Type="http://schemas.openxmlformats.org/officeDocument/2006/relationships/chart" Target="../charts/chart14.xml"/><Relationship Id="rId5" Type="http://schemas.openxmlformats.org/officeDocument/2006/relationships/chart" Target="../charts/chart8.xml"/><Relationship Id="rId10" Type="http://schemas.openxmlformats.org/officeDocument/2006/relationships/chart" Target="../charts/chart13.xml"/><Relationship Id="rId4" Type="http://schemas.openxmlformats.org/officeDocument/2006/relationships/chart" Target="../charts/chart7.xml"/><Relationship Id="rId9" Type="http://schemas.openxmlformats.org/officeDocument/2006/relationships/chart" Target="../charts/char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hyperlink" Target="https://www.google.com/url?sa=i&amp;url=https://www.onlinewebfonts.com/icon/537681&amp;psig=AOvVaw1Qh9I9pbcriuFhZCEoTU-l&amp;ust=1583446580898000&amp;source=images&amp;cd=vfe&amp;ved=0CAIQjRxqFwoTCPj8jr_sgegCFQAAAAAdAAAAABAD" TargetMode="External"/><Relationship Id="rId5" Type="http://schemas.microsoft.com/office/2007/relationships/hdphoto" Target="../media/hdphoto2.wdp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.pn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2D435F-4DAF-447B-87E3-BE173DD0E8EE}"/>
              </a:ext>
            </a:extLst>
          </p:cNvPr>
          <p:cNvSpPr/>
          <p:nvPr/>
        </p:nvSpPr>
        <p:spPr>
          <a:xfrm>
            <a:off x="0" y="0"/>
            <a:ext cx="4660191" cy="6857999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A6F640-058A-4222-89BB-714CC486B15C}"/>
              </a:ext>
            </a:extLst>
          </p:cNvPr>
          <p:cNvSpPr txBox="1">
            <a:spLocks/>
          </p:cNvSpPr>
          <p:nvPr>
            <p:extLst/>
          </p:nvPr>
        </p:nvSpPr>
        <p:spPr>
          <a:xfrm>
            <a:off x="5462313" y="1583832"/>
            <a:ext cx="6600870" cy="36129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4800" b="1" dirty="0">
                <a:solidFill>
                  <a:srgbClr val="002060"/>
                </a:solidFill>
                <a:latin typeface="Franklin Gothic Book" panose="020B0503020102020204" pitchFamily="34" charset="0"/>
                <a:ea typeface="Calibri" panose="020F0502020204030204" pitchFamily="34" charset="0"/>
              </a:rPr>
              <a:t>Community Microgrid in the Gaza Strip</a:t>
            </a:r>
          </a:p>
          <a:p>
            <a:pPr algn="r"/>
            <a:r>
              <a:rPr lang="en-US" sz="2400" b="1" i="1" dirty="0">
                <a:solidFill>
                  <a:srgbClr val="002060"/>
                </a:solidFill>
                <a:latin typeface="Franklin Gothic Book" panose="020B0503020102020204" pitchFamily="34" charset="0"/>
                <a:cs typeface="+mj-ea"/>
              </a:rPr>
              <a:t>Feasibility Study</a:t>
            </a:r>
            <a:br>
              <a:rPr lang="en-US" dirty="0">
                <a:latin typeface="+mj-ea"/>
                <a:cs typeface="+mj-ea"/>
              </a:rPr>
            </a:br>
            <a:br>
              <a:rPr lang="en-US" dirty="0">
                <a:latin typeface="+mj-ea"/>
                <a:cs typeface="+mj-ea"/>
              </a:rPr>
            </a:br>
            <a:r>
              <a:rPr lang="en-US" sz="2400" i="1" dirty="0">
                <a:solidFill>
                  <a:srgbClr val="002060"/>
                </a:solidFill>
                <a:latin typeface="Franklin Gothic Book" panose="020B0503020102020204" pitchFamily="34" charset="0"/>
                <a:cs typeface="+mj-ea"/>
              </a:rPr>
              <a:t>Sustainable energy in humanitarian settings </a:t>
            </a:r>
          </a:p>
          <a:p>
            <a:pPr algn="r"/>
            <a:r>
              <a:rPr lang="en-US" sz="2400" i="1" dirty="0">
                <a:solidFill>
                  <a:srgbClr val="002060"/>
                </a:solidFill>
                <a:latin typeface="Franklin Gothic Book" panose="020B0503020102020204" pitchFamily="34" charset="0"/>
                <a:cs typeface="+mj-ea"/>
              </a:rPr>
              <a:t>Webinar series, 15.09.2020</a:t>
            </a:r>
          </a:p>
          <a:p>
            <a:pPr algn="r"/>
            <a:endParaRPr lang="en-US" sz="2400" i="1" dirty="0">
              <a:solidFill>
                <a:srgbClr val="002060"/>
              </a:solidFill>
              <a:latin typeface="Franklin Gothic Book" panose="020B0503020102020204" pitchFamily="34" charset="0"/>
              <a:ea typeface="Calibri" panose="020F0502020204030204" pitchFamily="34" charset="0"/>
              <a:cs typeface="+mj-ea"/>
            </a:endParaRPr>
          </a:p>
          <a:p>
            <a:pPr algn="r"/>
            <a:endParaRPr lang="en-US" sz="2400" i="1" dirty="0">
              <a:solidFill>
                <a:srgbClr val="002060"/>
              </a:solidFill>
              <a:latin typeface="Franklin Gothic Book" panose="020B0503020102020204" pitchFamily="34" charset="0"/>
              <a:ea typeface="Calibri" panose="020F0502020204030204" pitchFamily="34" charset="0"/>
              <a:cs typeface="+mj-ea"/>
            </a:endParaRPr>
          </a:p>
          <a:p>
            <a:pPr algn="r"/>
            <a:r>
              <a:rPr lang="en-US" sz="2400" i="1" dirty="0">
                <a:solidFill>
                  <a:srgbClr val="002060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+mj-ea"/>
              </a:rPr>
              <a:t>Emma </a:t>
            </a:r>
            <a:r>
              <a:rPr lang="en-US" sz="2400" i="1" dirty="0" err="1">
                <a:solidFill>
                  <a:srgbClr val="002060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+mj-ea"/>
              </a:rPr>
              <a:t>Houiellebecq</a:t>
            </a:r>
            <a:endParaRPr lang="en-US" sz="2400" i="1" dirty="0">
              <a:solidFill>
                <a:srgbClr val="002060"/>
              </a:solidFill>
              <a:latin typeface="Franklin Gothic Book" panose="020B0503020102020204" pitchFamily="34" charset="0"/>
              <a:ea typeface="Calibri" panose="020F0502020204030204" pitchFamily="34" charset="0"/>
              <a:cs typeface="+mj-ea"/>
            </a:endParaRPr>
          </a:p>
          <a:p>
            <a:pPr algn="r"/>
            <a:r>
              <a:rPr lang="en-US" sz="2400" i="1" dirty="0">
                <a:solidFill>
                  <a:srgbClr val="002060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+mj-ea"/>
              </a:rPr>
              <a:t> ICRC Resilience Program Advisor</a:t>
            </a:r>
            <a:endParaRPr lang="en-US" sz="2400" i="1" dirty="0">
              <a:solidFill>
                <a:srgbClr val="002060"/>
              </a:solidFill>
              <a:latin typeface="Franklin Gothic Book" panose="020B0503020102020204" pitchFamily="34" charset="0"/>
              <a:ea typeface="Calibri" panose="020F050202020403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F29F20-8B76-453F-8B6F-B50763D1DE6B}"/>
              </a:ext>
            </a:extLst>
          </p:cNvPr>
          <p:cNvCxnSpPr>
            <a:cxnSpLocks/>
          </p:cNvCxnSpPr>
          <p:nvPr/>
        </p:nvCxnSpPr>
        <p:spPr>
          <a:xfrm>
            <a:off x="4898877" y="2971799"/>
            <a:ext cx="7016201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Image result for ICRC logo">
            <a:extLst>
              <a:ext uri="{FF2B5EF4-FFF2-40B4-BE49-F238E27FC236}">
                <a16:creationId xmlns:a16="http://schemas.microsoft.com/office/drawing/2014/main" id="{E7167A1D-A50A-4F20-8138-C0D19AD7BE0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963" y="5654028"/>
            <a:ext cx="998220" cy="74803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B190C0B-93A1-4E0C-AEF7-AD09CC8F7C6E}"/>
              </a:ext>
            </a:extLst>
          </p:cNvPr>
          <p:cNvSpPr/>
          <p:nvPr/>
        </p:nvSpPr>
        <p:spPr>
          <a:xfrm>
            <a:off x="133351" y="1029785"/>
            <a:ext cx="4393487" cy="4721087"/>
          </a:xfrm>
          <a:prstGeom prst="ellipse">
            <a:avLst/>
          </a:prstGeom>
          <a:noFill/>
          <a:ln w="1905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CA5532-9D53-458B-8682-E827B4073D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570" y="3038852"/>
            <a:ext cx="341703" cy="4411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F5A6BD-5EF2-4A4E-9632-0B07B6CC0F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71" y="2598913"/>
            <a:ext cx="451320" cy="4386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76F7DD-78F4-4866-A5A0-30188A41AA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2" y="3887040"/>
            <a:ext cx="515135" cy="5006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5F78AE4-5DBF-4768-9659-0E537D11A2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23" y="1678136"/>
            <a:ext cx="462524" cy="4495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FEB4C15-D507-4E7C-B190-58EED70CF3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117" y="4763681"/>
            <a:ext cx="355516" cy="3455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DE901D-4F88-44A6-9FC3-6245E99498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815" y="2645977"/>
            <a:ext cx="482697" cy="4691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B4B9B03-B45B-4974-993C-A64E6C713F0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313" y="3887637"/>
            <a:ext cx="482328" cy="4688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A751F5-835B-43EB-969F-E28535245A8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065" y="1740905"/>
            <a:ext cx="347196" cy="337463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1395AB0-0ACA-42E0-8660-6BEDC5F95462}"/>
              </a:ext>
            </a:extLst>
          </p:cNvPr>
          <p:cNvCxnSpPr>
            <a:cxnSpLocks/>
            <a:stCxn id="8" idx="0"/>
            <a:endCxn id="17" idx="2"/>
          </p:cNvCxnSpPr>
          <p:nvPr/>
        </p:nvCxnSpPr>
        <p:spPr>
          <a:xfrm flipH="1" flipV="1">
            <a:off x="1545663" y="2078368"/>
            <a:ext cx="814760" cy="960484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13FB3E-0CEE-477D-BA9A-CE6E2F9FFA54}"/>
              </a:ext>
            </a:extLst>
          </p:cNvPr>
          <p:cNvCxnSpPr>
            <a:cxnSpLocks/>
            <a:stCxn id="8" idx="1"/>
            <a:endCxn id="10" idx="3"/>
          </p:cNvCxnSpPr>
          <p:nvPr/>
        </p:nvCxnSpPr>
        <p:spPr>
          <a:xfrm flipH="1" flipV="1">
            <a:off x="1048790" y="2818248"/>
            <a:ext cx="1140780" cy="44119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3782D67-67B0-43AD-AACC-C30E44DC0E34}"/>
              </a:ext>
            </a:extLst>
          </p:cNvPr>
          <p:cNvCxnSpPr>
            <a:cxnSpLocks/>
            <a:stCxn id="8" idx="1"/>
            <a:endCxn id="11" idx="3"/>
          </p:cNvCxnSpPr>
          <p:nvPr/>
        </p:nvCxnSpPr>
        <p:spPr>
          <a:xfrm flipH="1">
            <a:off x="1268577" y="3259439"/>
            <a:ext cx="920993" cy="87794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90F9EE7-F30C-454E-B8DB-630405AA2EE1}"/>
              </a:ext>
            </a:extLst>
          </p:cNvPr>
          <p:cNvCxnSpPr>
            <a:cxnSpLocks/>
            <a:stCxn id="8" idx="2"/>
            <a:endCxn id="14" idx="0"/>
          </p:cNvCxnSpPr>
          <p:nvPr/>
        </p:nvCxnSpPr>
        <p:spPr>
          <a:xfrm flipH="1">
            <a:off x="2348875" y="3480025"/>
            <a:ext cx="0" cy="128365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2A44880-A02B-4545-B81F-14D32F95F94A}"/>
              </a:ext>
            </a:extLst>
          </p:cNvPr>
          <p:cNvCxnSpPr>
            <a:cxnSpLocks/>
            <a:stCxn id="8" idx="0"/>
            <a:endCxn id="13" idx="2"/>
          </p:cNvCxnSpPr>
          <p:nvPr/>
        </p:nvCxnSpPr>
        <p:spPr>
          <a:xfrm flipV="1">
            <a:off x="2360422" y="2127695"/>
            <a:ext cx="588663" cy="91115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3B6B36F-E715-4725-A9CA-A0F6511378BD}"/>
              </a:ext>
            </a:extLst>
          </p:cNvPr>
          <p:cNvCxnSpPr>
            <a:cxnSpLocks/>
            <a:stCxn id="8" idx="3"/>
            <a:endCxn id="15" idx="1"/>
          </p:cNvCxnSpPr>
          <p:nvPr/>
        </p:nvCxnSpPr>
        <p:spPr>
          <a:xfrm flipV="1">
            <a:off x="2531273" y="2880560"/>
            <a:ext cx="1028542" cy="378879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380696D-5D4C-49B8-91CE-6D919EEE329B}"/>
              </a:ext>
            </a:extLst>
          </p:cNvPr>
          <p:cNvCxnSpPr>
            <a:cxnSpLocks/>
            <a:stCxn id="8" idx="3"/>
            <a:endCxn id="16" idx="1"/>
          </p:cNvCxnSpPr>
          <p:nvPr/>
        </p:nvCxnSpPr>
        <p:spPr>
          <a:xfrm>
            <a:off x="2531273" y="3259439"/>
            <a:ext cx="1040039" cy="86260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1E2A777D-B69D-4E71-8136-F3490C593A74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84" y="2341443"/>
            <a:ext cx="297106" cy="28877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B39FDB8-7D98-494C-BFA6-00A75EA9F384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35" y="2341966"/>
            <a:ext cx="297106" cy="28877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C80BDE2-3C47-4DAF-BCA5-5F0556792559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06" y="3595137"/>
            <a:ext cx="297106" cy="28877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F3F914E-7428-4DFD-8AE5-0799E9A27002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66" y="3588220"/>
            <a:ext cx="297106" cy="28877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90623BE-BA67-4714-90D3-2DB37960E8EF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708" y="1463278"/>
            <a:ext cx="297106" cy="28877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614D5FA-A73E-4260-B05E-4D101F630BA2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05" y="1456361"/>
            <a:ext cx="297106" cy="28877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CF78784-EB37-4E6F-B6BC-DCDB0CA565AA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619" y="1413275"/>
            <a:ext cx="297106" cy="28877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3DDE5E2-CF7F-45B2-AAEB-58E22BACDFB0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24" y="1398918"/>
            <a:ext cx="297106" cy="28877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1892A8F-EC30-4A42-ACC7-2F0F55B7AACB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838" y="2470786"/>
            <a:ext cx="297106" cy="28877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A62022F-E980-439B-BBB5-089C5ED75025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994" y="2447281"/>
            <a:ext cx="297106" cy="28877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E1E5654-36E3-46FF-8A89-4EA70E2306BA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328" y="3608675"/>
            <a:ext cx="297106" cy="28877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9A6FEB2-DEC9-4A22-B014-05E92F9B7E74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629" y="3605297"/>
            <a:ext cx="297106" cy="28877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525B5B1-5D16-4CB4-964B-43DB5B3470BD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002" y="5218398"/>
            <a:ext cx="297106" cy="28877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37CDD7C-0BE3-4964-8319-355062F3B2ED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646" y="5207801"/>
            <a:ext cx="297106" cy="288777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ABA3E45-5BDA-4029-8ED7-5F800C221FDE}"/>
              </a:ext>
            </a:extLst>
          </p:cNvPr>
          <p:cNvCxnSpPr>
            <a:cxnSpLocks/>
            <a:stCxn id="7" idx="2"/>
            <a:endCxn id="35" idx="0"/>
          </p:cNvCxnSpPr>
          <p:nvPr/>
        </p:nvCxnSpPr>
        <p:spPr>
          <a:xfrm>
            <a:off x="133351" y="3390329"/>
            <a:ext cx="671368" cy="19789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73B00F8-2EFC-4516-9906-38FE33D3901C}"/>
              </a:ext>
            </a:extLst>
          </p:cNvPr>
          <p:cNvCxnSpPr>
            <a:cxnSpLocks/>
            <a:endCxn id="33" idx="0"/>
          </p:cNvCxnSpPr>
          <p:nvPr/>
        </p:nvCxnSpPr>
        <p:spPr>
          <a:xfrm>
            <a:off x="492603" y="2096030"/>
            <a:ext cx="161885" cy="24593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25BADD5-149E-41CF-8E62-F03F0538F498}"/>
              </a:ext>
            </a:extLst>
          </p:cNvPr>
          <p:cNvCxnSpPr>
            <a:cxnSpLocks/>
            <a:endCxn id="37" idx="0"/>
          </p:cNvCxnSpPr>
          <p:nvPr/>
        </p:nvCxnSpPr>
        <p:spPr>
          <a:xfrm>
            <a:off x="1386500" y="1268507"/>
            <a:ext cx="25059" cy="187854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575983A-D758-4F17-B78C-62E0E3A58CE7}"/>
              </a:ext>
            </a:extLst>
          </p:cNvPr>
          <p:cNvCxnSpPr>
            <a:cxnSpLocks/>
            <a:endCxn id="45" idx="2"/>
          </p:cNvCxnSpPr>
          <p:nvPr/>
        </p:nvCxnSpPr>
        <p:spPr>
          <a:xfrm flipV="1">
            <a:off x="2042645" y="5496578"/>
            <a:ext cx="148554" cy="24369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C1E885D-8FA5-4E13-8D95-AE073224B55F}"/>
              </a:ext>
            </a:extLst>
          </p:cNvPr>
          <p:cNvCxnSpPr>
            <a:cxnSpLocks/>
            <a:stCxn id="39" idx="0"/>
          </p:cNvCxnSpPr>
          <p:nvPr/>
        </p:nvCxnSpPr>
        <p:spPr>
          <a:xfrm flipH="1" flipV="1">
            <a:off x="2798827" y="1122102"/>
            <a:ext cx="11950" cy="27681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1232DE0-942E-4689-A834-C012A34365F2}"/>
              </a:ext>
            </a:extLst>
          </p:cNvPr>
          <p:cNvCxnSpPr>
            <a:cxnSpLocks/>
            <a:endCxn id="41" idx="0"/>
          </p:cNvCxnSpPr>
          <p:nvPr/>
        </p:nvCxnSpPr>
        <p:spPr>
          <a:xfrm flipH="1">
            <a:off x="3828547" y="2070215"/>
            <a:ext cx="329081" cy="37706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00A8A8C-694F-4B41-ACB9-C0A041564325}"/>
              </a:ext>
            </a:extLst>
          </p:cNvPr>
          <p:cNvCxnSpPr>
            <a:cxnSpLocks/>
            <a:stCxn id="43" idx="0"/>
            <a:endCxn id="7" idx="6"/>
          </p:cNvCxnSpPr>
          <p:nvPr/>
        </p:nvCxnSpPr>
        <p:spPr>
          <a:xfrm flipV="1">
            <a:off x="3957182" y="3390329"/>
            <a:ext cx="569656" cy="214969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3" name="Straight Connector 134">
            <a:extLst>
              <a:ext uri="{FF2B5EF4-FFF2-40B4-BE49-F238E27FC236}">
                <a16:creationId xmlns:a16="http://schemas.microsoft.com/office/drawing/2014/main" id="{019A29E8-CBF3-4A19-BDE1-1796F5B77E81}"/>
              </a:ext>
            </a:extLst>
          </p:cNvPr>
          <p:cNvCxnSpPr>
            <a:cxnSpLocks/>
            <a:stCxn id="32" idx="0"/>
            <a:endCxn id="33" idx="0"/>
          </p:cNvCxnSpPr>
          <p:nvPr/>
        </p:nvCxnSpPr>
        <p:spPr>
          <a:xfrm rot="16200000" flipH="1" flipV="1">
            <a:off x="804251" y="2191680"/>
            <a:ext cx="523" cy="300048"/>
          </a:xfrm>
          <a:prstGeom prst="curvedConnector3">
            <a:avLst>
              <a:gd name="adj1" fmla="val -31662050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4" name="Straight Connector 134">
            <a:extLst>
              <a:ext uri="{FF2B5EF4-FFF2-40B4-BE49-F238E27FC236}">
                <a16:creationId xmlns:a16="http://schemas.microsoft.com/office/drawing/2014/main" id="{7E7BA521-2FC7-4C86-840F-323D1E40D8BF}"/>
              </a:ext>
            </a:extLst>
          </p:cNvPr>
          <p:cNvCxnSpPr>
            <a:cxnSpLocks/>
            <a:stCxn id="34" idx="0"/>
            <a:endCxn id="35" idx="0"/>
          </p:cNvCxnSpPr>
          <p:nvPr/>
        </p:nvCxnSpPr>
        <p:spPr>
          <a:xfrm rot="16200000" flipV="1">
            <a:off x="943630" y="3449308"/>
            <a:ext cx="6917" cy="284740"/>
          </a:xfrm>
          <a:prstGeom prst="curvedConnector3">
            <a:avLst>
              <a:gd name="adj1" fmla="val 2493216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5" name="Straight Connector 134">
            <a:extLst>
              <a:ext uri="{FF2B5EF4-FFF2-40B4-BE49-F238E27FC236}">
                <a16:creationId xmlns:a16="http://schemas.microsoft.com/office/drawing/2014/main" id="{46E22A8A-B005-4EE1-A26D-6DD229C831D5}"/>
              </a:ext>
            </a:extLst>
          </p:cNvPr>
          <p:cNvCxnSpPr>
            <a:cxnSpLocks/>
            <a:stCxn id="36" idx="0"/>
            <a:endCxn id="37" idx="0"/>
          </p:cNvCxnSpPr>
          <p:nvPr/>
        </p:nvCxnSpPr>
        <p:spPr>
          <a:xfrm rot="16200000" flipV="1">
            <a:off x="1561951" y="1305968"/>
            <a:ext cx="6917" cy="307702"/>
          </a:xfrm>
          <a:prstGeom prst="curvedConnector3">
            <a:avLst>
              <a:gd name="adj1" fmla="val 2493216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6" name="Straight Connector 134">
            <a:extLst>
              <a:ext uri="{FF2B5EF4-FFF2-40B4-BE49-F238E27FC236}">
                <a16:creationId xmlns:a16="http://schemas.microsoft.com/office/drawing/2014/main" id="{F661FB1C-F965-4AC8-B7BE-C286ACDDBFD9}"/>
              </a:ext>
            </a:extLst>
          </p:cNvPr>
          <p:cNvCxnSpPr>
            <a:cxnSpLocks/>
            <a:stCxn id="38" idx="0"/>
            <a:endCxn id="39" idx="0"/>
          </p:cNvCxnSpPr>
          <p:nvPr/>
        </p:nvCxnSpPr>
        <p:spPr>
          <a:xfrm rot="16200000" flipV="1">
            <a:off x="2949796" y="1259899"/>
            <a:ext cx="14356" cy="292394"/>
          </a:xfrm>
          <a:prstGeom prst="curvedConnector3">
            <a:avLst>
              <a:gd name="adj1" fmla="val 1253031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7" name="Straight Connector 134">
            <a:extLst>
              <a:ext uri="{FF2B5EF4-FFF2-40B4-BE49-F238E27FC236}">
                <a16:creationId xmlns:a16="http://schemas.microsoft.com/office/drawing/2014/main" id="{89B810CE-3790-476F-93BE-263A7AB9EDC4}"/>
              </a:ext>
            </a:extLst>
          </p:cNvPr>
          <p:cNvCxnSpPr>
            <a:cxnSpLocks/>
            <a:stCxn id="40" idx="0"/>
            <a:endCxn id="41" idx="0"/>
          </p:cNvCxnSpPr>
          <p:nvPr/>
        </p:nvCxnSpPr>
        <p:spPr>
          <a:xfrm rot="5400000" flipH="1" flipV="1">
            <a:off x="3675217" y="2317455"/>
            <a:ext cx="23505" cy="283156"/>
          </a:xfrm>
          <a:prstGeom prst="curvedConnector3">
            <a:avLst>
              <a:gd name="adj1" fmla="val 804251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8" name="Straight Connector 134">
            <a:extLst>
              <a:ext uri="{FF2B5EF4-FFF2-40B4-BE49-F238E27FC236}">
                <a16:creationId xmlns:a16="http://schemas.microsoft.com/office/drawing/2014/main" id="{1104F300-E5C7-4D89-8440-4CC1F5CE59A1}"/>
              </a:ext>
            </a:extLst>
          </p:cNvPr>
          <p:cNvCxnSpPr>
            <a:cxnSpLocks/>
            <a:stCxn id="42" idx="0"/>
            <a:endCxn id="43" idx="0"/>
          </p:cNvCxnSpPr>
          <p:nvPr/>
        </p:nvCxnSpPr>
        <p:spPr>
          <a:xfrm rot="5400000" flipH="1" flipV="1">
            <a:off x="3807343" y="3458836"/>
            <a:ext cx="3378" cy="296301"/>
          </a:xfrm>
          <a:prstGeom prst="curvedConnector3">
            <a:avLst>
              <a:gd name="adj1" fmla="val 5000322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9" name="Straight Connector 134">
            <a:extLst>
              <a:ext uri="{FF2B5EF4-FFF2-40B4-BE49-F238E27FC236}">
                <a16:creationId xmlns:a16="http://schemas.microsoft.com/office/drawing/2014/main" id="{B2F1B188-63DE-4F4C-B608-12E19125C996}"/>
              </a:ext>
            </a:extLst>
          </p:cNvPr>
          <p:cNvCxnSpPr>
            <a:cxnSpLocks/>
            <a:stCxn id="44" idx="2"/>
            <a:endCxn id="45" idx="2"/>
          </p:cNvCxnSpPr>
          <p:nvPr/>
        </p:nvCxnSpPr>
        <p:spPr>
          <a:xfrm rot="5400000" flipH="1">
            <a:off x="2343577" y="5344199"/>
            <a:ext cx="10597" cy="315356"/>
          </a:xfrm>
          <a:prstGeom prst="curvedConnector3">
            <a:avLst>
              <a:gd name="adj1" fmla="val -1562009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2621D33-4E70-4B4E-B5F6-4BD4D112F9CD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2360422" y="3480025"/>
            <a:ext cx="1140780" cy="188735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04A9C9C-BED1-4D0E-B27A-C11526661B8C}"/>
              </a:ext>
            </a:extLst>
          </p:cNvPr>
          <p:cNvCxnSpPr>
            <a:cxnSpLocks/>
            <a:stCxn id="8" idx="0"/>
            <a:endCxn id="7" idx="0"/>
          </p:cNvCxnSpPr>
          <p:nvPr/>
        </p:nvCxnSpPr>
        <p:spPr>
          <a:xfrm flipH="1" flipV="1">
            <a:off x="2330094" y="1029785"/>
            <a:ext cx="30328" cy="200906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2B34CC9-8762-4B98-A67E-112A9AAA584D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1161029" y="3480025"/>
            <a:ext cx="1199394" cy="184427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674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CF40A-2A32-491B-B73A-8B3441A91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2FE1EEA-D863-4C61-8C90-C10483D6B8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6"/>
          <a:stretch/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5297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0A70A47-BC6E-4FF9-A6E3-C737E752F68B}"/>
              </a:ext>
            </a:extLst>
          </p:cNvPr>
          <p:cNvSpPr/>
          <p:nvPr/>
        </p:nvSpPr>
        <p:spPr>
          <a:xfrm>
            <a:off x="0" y="4646428"/>
            <a:ext cx="3115340" cy="12546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73B4F7-8BE7-4E40-94FF-31AA567E9D49}"/>
              </a:ext>
            </a:extLst>
          </p:cNvPr>
          <p:cNvSpPr/>
          <p:nvPr/>
        </p:nvSpPr>
        <p:spPr>
          <a:xfrm>
            <a:off x="0" y="5901070"/>
            <a:ext cx="12192000" cy="95693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665DC94-F1B2-42B3-92A9-098DBE6F5A18}"/>
              </a:ext>
            </a:extLst>
          </p:cNvPr>
          <p:cNvSpPr/>
          <p:nvPr/>
        </p:nvSpPr>
        <p:spPr>
          <a:xfrm>
            <a:off x="-153030" y="3991420"/>
            <a:ext cx="12498060" cy="2184790"/>
          </a:xfrm>
          <a:custGeom>
            <a:avLst/>
            <a:gdLst>
              <a:gd name="connsiteX0" fmla="*/ 0 w 12448674"/>
              <a:gd name="connsiteY0" fmla="*/ 1605593 h 2231235"/>
              <a:gd name="connsiteX1" fmla="*/ 1716505 w 12448674"/>
              <a:gd name="connsiteY1" fmla="*/ 1589551 h 2231235"/>
              <a:gd name="connsiteX2" fmla="*/ 3577389 w 12448674"/>
              <a:gd name="connsiteY2" fmla="*/ 450561 h 2231235"/>
              <a:gd name="connsiteX3" fmla="*/ 6112042 w 12448674"/>
              <a:gd name="connsiteY3" fmla="*/ 418477 h 2231235"/>
              <a:gd name="connsiteX4" fmla="*/ 8245642 w 12448674"/>
              <a:gd name="connsiteY4" fmla="*/ 1382 h 2231235"/>
              <a:gd name="connsiteX5" fmla="*/ 10796337 w 12448674"/>
              <a:gd name="connsiteY5" fmla="*/ 578898 h 2231235"/>
              <a:gd name="connsiteX6" fmla="*/ 12224084 w 12448674"/>
              <a:gd name="connsiteY6" fmla="*/ 643067 h 2231235"/>
              <a:gd name="connsiteX7" fmla="*/ 12448674 w 12448674"/>
              <a:gd name="connsiteY7" fmla="*/ 2231235 h 2231235"/>
              <a:gd name="connsiteX0" fmla="*/ 0 w 12224084"/>
              <a:gd name="connsiteY0" fmla="*/ 1605593 h 1704520"/>
              <a:gd name="connsiteX1" fmla="*/ 1716505 w 12224084"/>
              <a:gd name="connsiteY1" fmla="*/ 1589551 h 1704520"/>
              <a:gd name="connsiteX2" fmla="*/ 3577389 w 12224084"/>
              <a:gd name="connsiteY2" fmla="*/ 450561 h 1704520"/>
              <a:gd name="connsiteX3" fmla="*/ 6112042 w 12224084"/>
              <a:gd name="connsiteY3" fmla="*/ 418477 h 1704520"/>
              <a:gd name="connsiteX4" fmla="*/ 8245642 w 12224084"/>
              <a:gd name="connsiteY4" fmla="*/ 1382 h 1704520"/>
              <a:gd name="connsiteX5" fmla="*/ 10796337 w 12224084"/>
              <a:gd name="connsiteY5" fmla="*/ 578898 h 1704520"/>
              <a:gd name="connsiteX6" fmla="*/ 12224084 w 12224084"/>
              <a:gd name="connsiteY6" fmla="*/ 643067 h 1704520"/>
              <a:gd name="connsiteX0" fmla="*/ 0 w 12224084"/>
              <a:gd name="connsiteY0" fmla="*/ 1605593 h 1704520"/>
              <a:gd name="connsiteX1" fmla="*/ 1716505 w 12224084"/>
              <a:gd name="connsiteY1" fmla="*/ 1589551 h 1704520"/>
              <a:gd name="connsiteX2" fmla="*/ 3577389 w 12224084"/>
              <a:gd name="connsiteY2" fmla="*/ 450561 h 1704520"/>
              <a:gd name="connsiteX3" fmla="*/ 6112042 w 12224084"/>
              <a:gd name="connsiteY3" fmla="*/ 418477 h 1704520"/>
              <a:gd name="connsiteX4" fmla="*/ 8245642 w 12224084"/>
              <a:gd name="connsiteY4" fmla="*/ 1382 h 1704520"/>
              <a:gd name="connsiteX5" fmla="*/ 10796337 w 12224084"/>
              <a:gd name="connsiteY5" fmla="*/ 578898 h 1704520"/>
              <a:gd name="connsiteX6" fmla="*/ 12224084 w 12224084"/>
              <a:gd name="connsiteY6" fmla="*/ 643067 h 1704520"/>
              <a:gd name="connsiteX0" fmla="*/ 0 w 12339531"/>
              <a:gd name="connsiteY0" fmla="*/ 1605593 h 1704520"/>
              <a:gd name="connsiteX1" fmla="*/ 1716505 w 12339531"/>
              <a:gd name="connsiteY1" fmla="*/ 1589551 h 1704520"/>
              <a:gd name="connsiteX2" fmla="*/ 3577389 w 12339531"/>
              <a:gd name="connsiteY2" fmla="*/ 450561 h 1704520"/>
              <a:gd name="connsiteX3" fmla="*/ 6112042 w 12339531"/>
              <a:gd name="connsiteY3" fmla="*/ 418477 h 1704520"/>
              <a:gd name="connsiteX4" fmla="*/ 8245642 w 12339531"/>
              <a:gd name="connsiteY4" fmla="*/ 1382 h 1704520"/>
              <a:gd name="connsiteX5" fmla="*/ 10796337 w 12339531"/>
              <a:gd name="connsiteY5" fmla="*/ 578898 h 1704520"/>
              <a:gd name="connsiteX6" fmla="*/ 12224084 w 12339531"/>
              <a:gd name="connsiteY6" fmla="*/ 643067 h 1704520"/>
              <a:gd name="connsiteX7" fmla="*/ 12256168 w 12339531"/>
              <a:gd name="connsiteY7" fmla="*/ 628707 h 1704520"/>
              <a:gd name="connsiteX0" fmla="*/ 0 w 12352169"/>
              <a:gd name="connsiteY0" fmla="*/ 1605593 h 2024375"/>
              <a:gd name="connsiteX1" fmla="*/ 1716505 w 12352169"/>
              <a:gd name="connsiteY1" fmla="*/ 1589551 h 2024375"/>
              <a:gd name="connsiteX2" fmla="*/ 3577389 w 12352169"/>
              <a:gd name="connsiteY2" fmla="*/ 450561 h 2024375"/>
              <a:gd name="connsiteX3" fmla="*/ 6112042 w 12352169"/>
              <a:gd name="connsiteY3" fmla="*/ 418477 h 2024375"/>
              <a:gd name="connsiteX4" fmla="*/ 8245642 w 12352169"/>
              <a:gd name="connsiteY4" fmla="*/ 1382 h 2024375"/>
              <a:gd name="connsiteX5" fmla="*/ 10796337 w 12352169"/>
              <a:gd name="connsiteY5" fmla="*/ 578898 h 2024375"/>
              <a:gd name="connsiteX6" fmla="*/ 12224084 w 12352169"/>
              <a:gd name="connsiteY6" fmla="*/ 643067 h 2024375"/>
              <a:gd name="connsiteX7" fmla="*/ 12288252 w 12352169"/>
              <a:gd name="connsiteY7" fmla="*/ 2024370 h 2024375"/>
              <a:gd name="connsiteX0" fmla="*/ 0 w 12352169"/>
              <a:gd name="connsiteY0" fmla="*/ 1605593 h 2024375"/>
              <a:gd name="connsiteX1" fmla="*/ 1716505 w 12352169"/>
              <a:gd name="connsiteY1" fmla="*/ 1589551 h 2024375"/>
              <a:gd name="connsiteX2" fmla="*/ 3577389 w 12352169"/>
              <a:gd name="connsiteY2" fmla="*/ 450561 h 2024375"/>
              <a:gd name="connsiteX3" fmla="*/ 6112042 w 12352169"/>
              <a:gd name="connsiteY3" fmla="*/ 418477 h 2024375"/>
              <a:gd name="connsiteX4" fmla="*/ 8245642 w 12352169"/>
              <a:gd name="connsiteY4" fmla="*/ 1382 h 2024375"/>
              <a:gd name="connsiteX5" fmla="*/ 10796337 w 12352169"/>
              <a:gd name="connsiteY5" fmla="*/ 578898 h 2024375"/>
              <a:gd name="connsiteX6" fmla="*/ 12224084 w 12352169"/>
              <a:gd name="connsiteY6" fmla="*/ 643067 h 2024375"/>
              <a:gd name="connsiteX7" fmla="*/ 12288252 w 12352169"/>
              <a:gd name="connsiteY7" fmla="*/ 2024370 h 2024375"/>
              <a:gd name="connsiteX0" fmla="*/ 0 w 12288252"/>
              <a:gd name="connsiteY0" fmla="*/ 1605593 h 2024376"/>
              <a:gd name="connsiteX1" fmla="*/ 1716505 w 12288252"/>
              <a:gd name="connsiteY1" fmla="*/ 1589551 h 2024376"/>
              <a:gd name="connsiteX2" fmla="*/ 3577389 w 12288252"/>
              <a:gd name="connsiteY2" fmla="*/ 450561 h 2024376"/>
              <a:gd name="connsiteX3" fmla="*/ 6112042 w 12288252"/>
              <a:gd name="connsiteY3" fmla="*/ 418477 h 2024376"/>
              <a:gd name="connsiteX4" fmla="*/ 8245642 w 12288252"/>
              <a:gd name="connsiteY4" fmla="*/ 1382 h 2024376"/>
              <a:gd name="connsiteX5" fmla="*/ 10796337 w 12288252"/>
              <a:gd name="connsiteY5" fmla="*/ 578898 h 2024376"/>
              <a:gd name="connsiteX6" fmla="*/ 12224084 w 12288252"/>
              <a:gd name="connsiteY6" fmla="*/ 643067 h 2024376"/>
              <a:gd name="connsiteX7" fmla="*/ 12288252 w 12288252"/>
              <a:gd name="connsiteY7" fmla="*/ 2024370 h 2024376"/>
              <a:gd name="connsiteX0" fmla="*/ 0 w 12288252"/>
              <a:gd name="connsiteY0" fmla="*/ 1605593 h 2024376"/>
              <a:gd name="connsiteX1" fmla="*/ 1716505 w 12288252"/>
              <a:gd name="connsiteY1" fmla="*/ 1589551 h 2024376"/>
              <a:gd name="connsiteX2" fmla="*/ 3577389 w 12288252"/>
              <a:gd name="connsiteY2" fmla="*/ 450561 h 2024376"/>
              <a:gd name="connsiteX3" fmla="*/ 6112042 w 12288252"/>
              <a:gd name="connsiteY3" fmla="*/ 418477 h 2024376"/>
              <a:gd name="connsiteX4" fmla="*/ 8245642 w 12288252"/>
              <a:gd name="connsiteY4" fmla="*/ 1382 h 2024376"/>
              <a:gd name="connsiteX5" fmla="*/ 10796337 w 12288252"/>
              <a:gd name="connsiteY5" fmla="*/ 578898 h 2024376"/>
              <a:gd name="connsiteX6" fmla="*/ 12224084 w 12288252"/>
              <a:gd name="connsiteY6" fmla="*/ 643067 h 2024376"/>
              <a:gd name="connsiteX7" fmla="*/ 12288252 w 12288252"/>
              <a:gd name="connsiteY7" fmla="*/ 2024370 h 2024376"/>
              <a:gd name="connsiteX0" fmla="*/ 0 w 12288252"/>
              <a:gd name="connsiteY0" fmla="*/ 1605593 h 2024377"/>
              <a:gd name="connsiteX1" fmla="*/ 1716505 w 12288252"/>
              <a:gd name="connsiteY1" fmla="*/ 1589551 h 2024377"/>
              <a:gd name="connsiteX2" fmla="*/ 3577389 w 12288252"/>
              <a:gd name="connsiteY2" fmla="*/ 450561 h 2024377"/>
              <a:gd name="connsiteX3" fmla="*/ 6112042 w 12288252"/>
              <a:gd name="connsiteY3" fmla="*/ 418477 h 2024377"/>
              <a:gd name="connsiteX4" fmla="*/ 8245642 w 12288252"/>
              <a:gd name="connsiteY4" fmla="*/ 1382 h 2024377"/>
              <a:gd name="connsiteX5" fmla="*/ 10796337 w 12288252"/>
              <a:gd name="connsiteY5" fmla="*/ 578898 h 2024377"/>
              <a:gd name="connsiteX6" fmla="*/ 12224084 w 12288252"/>
              <a:gd name="connsiteY6" fmla="*/ 643067 h 2024377"/>
              <a:gd name="connsiteX7" fmla="*/ 12288252 w 12288252"/>
              <a:gd name="connsiteY7" fmla="*/ 2024370 h 2024377"/>
              <a:gd name="connsiteX0" fmla="*/ 0 w 12369723"/>
              <a:gd name="connsiteY0" fmla="*/ 1605593 h 2024377"/>
              <a:gd name="connsiteX1" fmla="*/ 1716505 w 12369723"/>
              <a:gd name="connsiteY1" fmla="*/ 1589551 h 2024377"/>
              <a:gd name="connsiteX2" fmla="*/ 3577389 w 12369723"/>
              <a:gd name="connsiteY2" fmla="*/ 450561 h 2024377"/>
              <a:gd name="connsiteX3" fmla="*/ 6112042 w 12369723"/>
              <a:gd name="connsiteY3" fmla="*/ 418477 h 2024377"/>
              <a:gd name="connsiteX4" fmla="*/ 8245642 w 12369723"/>
              <a:gd name="connsiteY4" fmla="*/ 1382 h 2024377"/>
              <a:gd name="connsiteX5" fmla="*/ 10796337 w 12369723"/>
              <a:gd name="connsiteY5" fmla="*/ 578898 h 2024377"/>
              <a:gd name="connsiteX6" fmla="*/ 12368463 w 12369723"/>
              <a:gd name="connsiteY6" fmla="*/ 691193 h 2024377"/>
              <a:gd name="connsiteX7" fmla="*/ 12288252 w 12369723"/>
              <a:gd name="connsiteY7" fmla="*/ 2024370 h 2024377"/>
              <a:gd name="connsiteX0" fmla="*/ 0 w 12369723"/>
              <a:gd name="connsiteY0" fmla="*/ 1605593 h 2138129"/>
              <a:gd name="connsiteX1" fmla="*/ 1716505 w 12369723"/>
              <a:gd name="connsiteY1" fmla="*/ 1589551 h 2138129"/>
              <a:gd name="connsiteX2" fmla="*/ 3577389 w 12369723"/>
              <a:gd name="connsiteY2" fmla="*/ 450561 h 2138129"/>
              <a:gd name="connsiteX3" fmla="*/ 6112042 w 12369723"/>
              <a:gd name="connsiteY3" fmla="*/ 418477 h 2138129"/>
              <a:gd name="connsiteX4" fmla="*/ 8245642 w 12369723"/>
              <a:gd name="connsiteY4" fmla="*/ 1382 h 2138129"/>
              <a:gd name="connsiteX5" fmla="*/ 10796337 w 12369723"/>
              <a:gd name="connsiteY5" fmla="*/ 578898 h 2138129"/>
              <a:gd name="connsiteX6" fmla="*/ 12368463 w 12369723"/>
              <a:gd name="connsiteY6" fmla="*/ 691193 h 2138129"/>
              <a:gd name="connsiteX7" fmla="*/ 12288252 w 12369723"/>
              <a:gd name="connsiteY7" fmla="*/ 2024370 h 2138129"/>
              <a:gd name="connsiteX8" fmla="*/ 12304295 w 12369723"/>
              <a:gd name="connsiteY8" fmla="*/ 2072496 h 2138129"/>
              <a:gd name="connsiteX0" fmla="*/ 48126 w 12417849"/>
              <a:gd name="connsiteY0" fmla="*/ 1605593 h 2190343"/>
              <a:gd name="connsiteX1" fmla="*/ 1764631 w 12417849"/>
              <a:gd name="connsiteY1" fmla="*/ 1589551 h 2190343"/>
              <a:gd name="connsiteX2" fmla="*/ 3625515 w 12417849"/>
              <a:gd name="connsiteY2" fmla="*/ 450561 h 2190343"/>
              <a:gd name="connsiteX3" fmla="*/ 6160168 w 12417849"/>
              <a:gd name="connsiteY3" fmla="*/ 418477 h 2190343"/>
              <a:gd name="connsiteX4" fmla="*/ 8293768 w 12417849"/>
              <a:gd name="connsiteY4" fmla="*/ 1382 h 2190343"/>
              <a:gd name="connsiteX5" fmla="*/ 10844463 w 12417849"/>
              <a:gd name="connsiteY5" fmla="*/ 578898 h 2190343"/>
              <a:gd name="connsiteX6" fmla="*/ 12416589 w 12417849"/>
              <a:gd name="connsiteY6" fmla="*/ 691193 h 2190343"/>
              <a:gd name="connsiteX7" fmla="*/ 12336378 w 12417849"/>
              <a:gd name="connsiteY7" fmla="*/ 2024370 h 2190343"/>
              <a:gd name="connsiteX8" fmla="*/ 0 w 12417849"/>
              <a:gd name="connsiteY8" fmla="*/ 2184790 h 2190343"/>
              <a:gd name="connsiteX0" fmla="*/ 48126 w 12417849"/>
              <a:gd name="connsiteY0" fmla="*/ 1605593 h 2190343"/>
              <a:gd name="connsiteX1" fmla="*/ 1764631 w 12417849"/>
              <a:gd name="connsiteY1" fmla="*/ 1589551 h 2190343"/>
              <a:gd name="connsiteX2" fmla="*/ 3625515 w 12417849"/>
              <a:gd name="connsiteY2" fmla="*/ 450561 h 2190343"/>
              <a:gd name="connsiteX3" fmla="*/ 6160168 w 12417849"/>
              <a:gd name="connsiteY3" fmla="*/ 418477 h 2190343"/>
              <a:gd name="connsiteX4" fmla="*/ 8293768 w 12417849"/>
              <a:gd name="connsiteY4" fmla="*/ 1382 h 2190343"/>
              <a:gd name="connsiteX5" fmla="*/ 10844463 w 12417849"/>
              <a:gd name="connsiteY5" fmla="*/ 578898 h 2190343"/>
              <a:gd name="connsiteX6" fmla="*/ 12416589 w 12417849"/>
              <a:gd name="connsiteY6" fmla="*/ 691193 h 2190343"/>
              <a:gd name="connsiteX7" fmla="*/ 12336378 w 12417849"/>
              <a:gd name="connsiteY7" fmla="*/ 2024370 h 2190343"/>
              <a:gd name="connsiteX8" fmla="*/ 0 w 12417849"/>
              <a:gd name="connsiteY8" fmla="*/ 2184790 h 2190343"/>
              <a:gd name="connsiteX9" fmla="*/ 48126 w 12417849"/>
              <a:gd name="connsiteY9" fmla="*/ 1605593 h 2190343"/>
              <a:gd name="connsiteX0" fmla="*/ 48126 w 12417849"/>
              <a:gd name="connsiteY0" fmla="*/ 1605593 h 2184790"/>
              <a:gd name="connsiteX1" fmla="*/ 1764631 w 12417849"/>
              <a:gd name="connsiteY1" fmla="*/ 1589551 h 2184790"/>
              <a:gd name="connsiteX2" fmla="*/ 3625515 w 12417849"/>
              <a:gd name="connsiteY2" fmla="*/ 450561 h 2184790"/>
              <a:gd name="connsiteX3" fmla="*/ 6160168 w 12417849"/>
              <a:gd name="connsiteY3" fmla="*/ 418477 h 2184790"/>
              <a:gd name="connsiteX4" fmla="*/ 8293768 w 12417849"/>
              <a:gd name="connsiteY4" fmla="*/ 1382 h 2184790"/>
              <a:gd name="connsiteX5" fmla="*/ 10844463 w 12417849"/>
              <a:gd name="connsiteY5" fmla="*/ 578898 h 2184790"/>
              <a:gd name="connsiteX6" fmla="*/ 12416589 w 12417849"/>
              <a:gd name="connsiteY6" fmla="*/ 691193 h 2184790"/>
              <a:gd name="connsiteX7" fmla="*/ 12336378 w 12417849"/>
              <a:gd name="connsiteY7" fmla="*/ 2024370 h 2184790"/>
              <a:gd name="connsiteX8" fmla="*/ 0 w 12417849"/>
              <a:gd name="connsiteY8" fmla="*/ 2184790 h 2184790"/>
              <a:gd name="connsiteX9" fmla="*/ 48126 w 12417849"/>
              <a:gd name="connsiteY9" fmla="*/ 1605593 h 2184790"/>
              <a:gd name="connsiteX0" fmla="*/ 0 w 12498060"/>
              <a:gd name="connsiteY0" fmla="*/ 1605593 h 2184790"/>
              <a:gd name="connsiteX1" fmla="*/ 1844842 w 12498060"/>
              <a:gd name="connsiteY1" fmla="*/ 1589551 h 2184790"/>
              <a:gd name="connsiteX2" fmla="*/ 3705726 w 12498060"/>
              <a:gd name="connsiteY2" fmla="*/ 450561 h 2184790"/>
              <a:gd name="connsiteX3" fmla="*/ 6240379 w 12498060"/>
              <a:gd name="connsiteY3" fmla="*/ 418477 h 2184790"/>
              <a:gd name="connsiteX4" fmla="*/ 8373979 w 12498060"/>
              <a:gd name="connsiteY4" fmla="*/ 1382 h 2184790"/>
              <a:gd name="connsiteX5" fmla="*/ 10924674 w 12498060"/>
              <a:gd name="connsiteY5" fmla="*/ 578898 h 2184790"/>
              <a:gd name="connsiteX6" fmla="*/ 12496800 w 12498060"/>
              <a:gd name="connsiteY6" fmla="*/ 691193 h 2184790"/>
              <a:gd name="connsiteX7" fmla="*/ 12416589 w 12498060"/>
              <a:gd name="connsiteY7" fmla="*/ 2024370 h 2184790"/>
              <a:gd name="connsiteX8" fmla="*/ 80211 w 12498060"/>
              <a:gd name="connsiteY8" fmla="*/ 2184790 h 2184790"/>
              <a:gd name="connsiteX9" fmla="*/ 0 w 12498060"/>
              <a:gd name="connsiteY9" fmla="*/ 1605593 h 2184790"/>
              <a:gd name="connsiteX0" fmla="*/ 0 w 12498060"/>
              <a:gd name="connsiteY0" fmla="*/ 1605593 h 2184790"/>
              <a:gd name="connsiteX1" fmla="*/ 1844842 w 12498060"/>
              <a:gd name="connsiteY1" fmla="*/ 1525382 h 2184790"/>
              <a:gd name="connsiteX2" fmla="*/ 3705726 w 12498060"/>
              <a:gd name="connsiteY2" fmla="*/ 450561 h 2184790"/>
              <a:gd name="connsiteX3" fmla="*/ 6240379 w 12498060"/>
              <a:gd name="connsiteY3" fmla="*/ 418477 h 2184790"/>
              <a:gd name="connsiteX4" fmla="*/ 8373979 w 12498060"/>
              <a:gd name="connsiteY4" fmla="*/ 1382 h 2184790"/>
              <a:gd name="connsiteX5" fmla="*/ 10924674 w 12498060"/>
              <a:gd name="connsiteY5" fmla="*/ 578898 h 2184790"/>
              <a:gd name="connsiteX6" fmla="*/ 12496800 w 12498060"/>
              <a:gd name="connsiteY6" fmla="*/ 691193 h 2184790"/>
              <a:gd name="connsiteX7" fmla="*/ 12416589 w 12498060"/>
              <a:gd name="connsiteY7" fmla="*/ 2024370 h 2184790"/>
              <a:gd name="connsiteX8" fmla="*/ 80211 w 12498060"/>
              <a:gd name="connsiteY8" fmla="*/ 2184790 h 2184790"/>
              <a:gd name="connsiteX9" fmla="*/ 0 w 12498060"/>
              <a:gd name="connsiteY9" fmla="*/ 1605593 h 218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98060" h="2184790">
                <a:moveTo>
                  <a:pt x="0" y="1605593"/>
                </a:moveTo>
                <a:cubicBezTo>
                  <a:pt x="560137" y="1693824"/>
                  <a:pt x="1227221" y="1717887"/>
                  <a:pt x="1844842" y="1525382"/>
                </a:cubicBezTo>
                <a:cubicBezTo>
                  <a:pt x="2462463" y="1332877"/>
                  <a:pt x="2973137" y="635045"/>
                  <a:pt x="3705726" y="450561"/>
                </a:cubicBezTo>
                <a:cubicBezTo>
                  <a:pt x="4438315" y="266077"/>
                  <a:pt x="5462337" y="493340"/>
                  <a:pt x="6240379" y="418477"/>
                </a:cubicBezTo>
                <a:cubicBezTo>
                  <a:pt x="7018421" y="343614"/>
                  <a:pt x="7593263" y="-25355"/>
                  <a:pt x="8373979" y="1382"/>
                </a:cubicBezTo>
                <a:cubicBezTo>
                  <a:pt x="9154695" y="28119"/>
                  <a:pt x="10237537" y="463930"/>
                  <a:pt x="10924674" y="578898"/>
                </a:cubicBezTo>
                <a:cubicBezTo>
                  <a:pt x="11611811" y="693867"/>
                  <a:pt x="12536905" y="225692"/>
                  <a:pt x="12496800" y="691193"/>
                </a:cubicBezTo>
                <a:cubicBezTo>
                  <a:pt x="12456695" y="1156694"/>
                  <a:pt x="12409905" y="2027362"/>
                  <a:pt x="12416589" y="2024370"/>
                </a:cubicBezTo>
                <a:cubicBezTo>
                  <a:pt x="12405894" y="2254587"/>
                  <a:pt x="124995" y="2110596"/>
                  <a:pt x="80211" y="2184790"/>
                </a:cubicBezTo>
                <a:lnTo>
                  <a:pt x="0" y="160559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B293469C-79A8-4007-80FD-7826BB2732E2}"/>
              </a:ext>
            </a:extLst>
          </p:cNvPr>
          <p:cNvSpPr txBox="1">
            <a:spLocks/>
          </p:cNvSpPr>
          <p:nvPr/>
        </p:nvSpPr>
        <p:spPr>
          <a:xfrm>
            <a:off x="444420" y="454502"/>
            <a:ext cx="6002440" cy="5231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ts val="0"/>
              </a:spcBef>
              <a:buNone/>
              <a:defRPr sz="38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4800" dirty="0">
                <a:solidFill>
                  <a:schemeClr val="tx1"/>
                </a:solidFill>
                <a:latin typeface="Bahnschrift SemiLight Condensed" panose="020B0502040204020203" pitchFamily="34" charset="0"/>
              </a:rPr>
              <a:t>Gaza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86AB4C9-15FE-4DF8-B281-986ACC445A16}"/>
              </a:ext>
            </a:extLst>
          </p:cNvPr>
          <p:cNvSpPr txBox="1">
            <a:spLocks/>
          </p:cNvSpPr>
          <p:nvPr/>
        </p:nvSpPr>
        <p:spPr>
          <a:xfrm>
            <a:off x="444421" y="977678"/>
            <a:ext cx="2917704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Electricity: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D3803152-955A-43EE-A49A-B9D3B168A7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298" y="2816806"/>
            <a:ext cx="1146839" cy="1419626"/>
          </a:xfrm>
          <a:prstGeom prst="rect">
            <a:avLst/>
          </a:prstGeom>
        </p:spPr>
      </p:pic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01EA5875-7EEA-49D6-8FEF-CAEAD81BF277}"/>
              </a:ext>
            </a:extLst>
          </p:cNvPr>
          <p:cNvCxnSpPr>
            <a:cxnSpLocks/>
          </p:cNvCxnSpPr>
          <p:nvPr/>
        </p:nvCxnSpPr>
        <p:spPr>
          <a:xfrm>
            <a:off x="8407400" y="3225800"/>
            <a:ext cx="378460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" name="Picture 112">
            <a:extLst>
              <a:ext uri="{FF2B5EF4-FFF2-40B4-BE49-F238E27FC236}">
                <a16:creationId xmlns:a16="http://schemas.microsoft.com/office/drawing/2014/main" id="{87CFE851-AD93-48B8-B8AB-68D373EAB6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28" y="3852692"/>
            <a:ext cx="605805" cy="605805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E443393E-A416-459B-928E-55D8C8B71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066" y="3809862"/>
            <a:ext cx="691464" cy="691464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A6482101-110C-4C3D-B047-5C5C393434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747" y="3991420"/>
            <a:ext cx="402779" cy="402779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745FC57A-FE18-4C4B-9231-6C50F1FB5D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7369" y="3912470"/>
            <a:ext cx="647923" cy="647923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3B55DF38-7CDA-4A1E-8756-929C123933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502" y="4184126"/>
            <a:ext cx="466040" cy="46604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9192C27D-A95A-4420-A5AF-C44C021243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095" y="3544966"/>
            <a:ext cx="691465" cy="691465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2E666C26-21F3-4AD6-9753-6C0F7ED367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762" y="3606213"/>
            <a:ext cx="691465" cy="691465"/>
          </a:xfrm>
          <a:prstGeom prst="rect">
            <a:avLst/>
          </a:prstGeom>
        </p:spPr>
      </p:pic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4FAA58A6-8C84-4E0B-B414-CC24933877F0}"/>
              </a:ext>
            </a:extLst>
          </p:cNvPr>
          <p:cNvCxnSpPr>
            <a:cxnSpLocks/>
          </p:cNvCxnSpPr>
          <p:nvPr/>
        </p:nvCxnSpPr>
        <p:spPr>
          <a:xfrm flipV="1">
            <a:off x="7061673" y="3471786"/>
            <a:ext cx="771850" cy="16053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808B0B37-DE48-407E-A942-1BC9D0B8E13F}"/>
              </a:ext>
            </a:extLst>
          </p:cNvPr>
          <p:cNvCxnSpPr>
            <a:cxnSpLocks/>
          </p:cNvCxnSpPr>
          <p:nvPr/>
        </p:nvCxnSpPr>
        <p:spPr>
          <a:xfrm flipV="1">
            <a:off x="6160745" y="3624871"/>
            <a:ext cx="634539" cy="381439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B84E2C5-A897-4562-8839-856F5271CB57}"/>
              </a:ext>
            </a:extLst>
          </p:cNvPr>
          <p:cNvCxnSpPr>
            <a:cxnSpLocks/>
          </p:cNvCxnSpPr>
          <p:nvPr/>
        </p:nvCxnSpPr>
        <p:spPr>
          <a:xfrm flipV="1">
            <a:off x="5443652" y="3624872"/>
            <a:ext cx="1351632" cy="381438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42B06E60-1366-45C6-B69D-C4E89EFFD56C}"/>
              </a:ext>
            </a:extLst>
          </p:cNvPr>
          <p:cNvCxnSpPr>
            <a:cxnSpLocks/>
            <a:stCxn id="116" idx="0"/>
          </p:cNvCxnSpPr>
          <p:nvPr/>
        </p:nvCxnSpPr>
        <p:spPr>
          <a:xfrm flipV="1">
            <a:off x="4368137" y="3624870"/>
            <a:ext cx="2428798" cy="36655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196588BB-41D4-462C-9202-D0E764EAE45A}"/>
              </a:ext>
            </a:extLst>
          </p:cNvPr>
          <p:cNvCxnSpPr>
            <a:cxnSpLocks/>
          </p:cNvCxnSpPr>
          <p:nvPr/>
        </p:nvCxnSpPr>
        <p:spPr>
          <a:xfrm>
            <a:off x="8440680" y="3449548"/>
            <a:ext cx="952702" cy="23838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6BD64AF-6780-4993-B89B-0585D84E46A4}"/>
              </a:ext>
            </a:extLst>
          </p:cNvPr>
          <p:cNvCxnSpPr>
            <a:cxnSpLocks/>
          </p:cNvCxnSpPr>
          <p:nvPr/>
        </p:nvCxnSpPr>
        <p:spPr>
          <a:xfrm>
            <a:off x="9666520" y="3697551"/>
            <a:ext cx="1254085" cy="600127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334F87A3-8B92-4FDD-9C72-F12201E85A1A}"/>
              </a:ext>
            </a:extLst>
          </p:cNvPr>
          <p:cNvCxnSpPr>
            <a:cxnSpLocks/>
          </p:cNvCxnSpPr>
          <p:nvPr/>
        </p:nvCxnSpPr>
        <p:spPr>
          <a:xfrm>
            <a:off x="9712508" y="3687928"/>
            <a:ext cx="1927290" cy="575588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5" name="Picture 144">
            <a:extLst>
              <a:ext uri="{FF2B5EF4-FFF2-40B4-BE49-F238E27FC236}">
                <a16:creationId xmlns:a16="http://schemas.microsoft.com/office/drawing/2014/main" id="{4F6083DC-873F-4F08-9B41-5F8995A588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136" y="4101285"/>
            <a:ext cx="600127" cy="600127"/>
          </a:xfrm>
          <a:prstGeom prst="rect">
            <a:avLst/>
          </a:prstGeom>
        </p:spPr>
      </p:pic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E33D8CDA-2D60-4377-B1C4-BCAA5F7A0C78}"/>
              </a:ext>
            </a:extLst>
          </p:cNvPr>
          <p:cNvCxnSpPr>
            <a:cxnSpLocks/>
          </p:cNvCxnSpPr>
          <p:nvPr/>
        </p:nvCxnSpPr>
        <p:spPr>
          <a:xfrm>
            <a:off x="9666520" y="3687928"/>
            <a:ext cx="492071" cy="478115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itle 1">
            <a:extLst>
              <a:ext uri="{FF2B5EF4-FFF2-40B4-BE49-F238E27FC236}">
                <a16:creationId xmlns:a16="http://schemas.microsoft.com/office/drawing/2014/main" id="{F7174725-5049-43BE-A6E3-53C9FA3BAE79}"/>
              </a:ext>
            </a:extLst>
          </p:cNvPr>
          <p:cNvSpPr txBox="1">
            <a:spLocks/>
          </p:cNvSpPr>
          <p:nvPr/>
        </p:nvSpPr>
        <p:spPr>
          <a:xfrm>
            <a:off x="2698417" y="238141"/>
            <a:ext cx="3965401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2400" b="1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Electricity supply deficit (55%)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14B5B8DB-7638-4227-80E6-B3B8F5C72EF9}"/>
              </a:ext>
            </a:extLst>
          </p:cNvPr>
          <p:cNvSpPr txBox="1"/>
          <p:nvPr/>
        </p:nvSpPr>
        <p:spPr>
          <a:xfrm>
            <a:off x="3681917" y="1107174"/>
            <a:ext cx="4411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Water and </a:t>
            </a:r>
            <a:r>
              <a:rPr lang="fr-CH" dirty="0" err="1"/>
              <a:t>wastewater</a:t>
            </a:r>
            <a:r>
              <a:rPr lang="fr-CH" dirty="0"/>
              <a:t> </a:t>
            </a:r>
            <a:r>
              <a:rPr lang="fr-CH" dirty="0" err="1"/>
              <a:t>treatment</a:t>
            </a:r>
            <a:r>
              <a:rPr lang="fr-CH" dirty="0"/>
              <a:t> &amp; </a:t>
            </a:r>
            <a:r>
              <a:rPr lang="fr-CH" dirty="0" err="1"/>
              <a:t>pumping</a:t>
            </a:r>
            <a:endParaRPr lang="fr-CH" dirty="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13700F55-EA80-47E3-A0E5-BE470E0D43A3}"/>
              </a:ext>
            </a:extLst>
          </p:cNvPr>
          <p:cNvSpPr txBox="1"/>
          <p:nvPr/>
        </p:nvSpPr>
        <p:spPr>
          <a:xfrm>
            <a:off x="3681917" y="1595814"/>
            <a:ext cx="3141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Provision of </a:t>
            </a:r>
            <a:r>
              <a:rPr lang="fr-CH" dirty="0" err="1"/>
              <a:t>healthcare</a:t>
            </a:r>
            <a:r>
              <a:rPr lang="fr-CH" dirty="0"/>
              <a:t> services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D6204148-7632-4FB9-A52D-E9D6CC28EA73}"/>
              </a:ext>
            </a:extLst>
          </p:cNvPr>
          <p:cNvSpPr txBox="1"/>
          <p:nvPr/>
        </p:nvSpPr>
        <p:spPr>
          <a:xfrm>
            <a:off x="3694617" y="2084454"/>
            <a:ext cx="4414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Local businesses, </a:t>
            </a:r>
            <a:r>
              <a:rPr lang="fr-CH" dirty="0" err="1"/>
              <a:t>households</a:t>
            </a:r>
            <a:r>
              <a:rPr lang="fr-CH" dirty="0"/>
              <a:t>, public </a:t>
            </a:r>
            <a:r>
              <a:rPr lang="fr-CH" dirty="0" err="1"/>
              <a:t>facilities</a:t>
            </a:r>
            <a:endParaRPr lang="fr-CH" dirty="0"/>
          </a:p>
        </p:txBody>
      </p:sp>
      <p:cxnSp>
        <p:nvCxnSpPr>
          <p:cNvPr id="154" name="Connector: Elbow 153">
            <a:extLst>
              <a:ext uri="{FF2B5EF4-FFF2-40B4-BE49-F238E27FC236}">
                <a16:creationId xmlns:a16="http://schemas.microsoft.com/office/drawing/2014/main" id="{6E1BDB6C-421C-4D2E-A795-EA9887B770A3}"/>
              </a:ext>
            </a:extLst>
          </p:cNvPr>
          <p:cNvCxnSpPr>
            <a:cxnSpLocks/>
            <a:stCxn id="149" idx="1"/>
            <a:endCxn id="163" idx="1"/>
          </p:cNvCxnSpPr>
          <p:nvPr/>
        </p:nvCxnSpPr>
        <p:spPr>
          <a:xfrm rot="10800000" flipH="1" flipV="1">
            <a:off x="2698416" y="499728"/>
            <a:ext cx="638975" cy="388285"/>
          </a:xfrm>
          <a:prstGeom prst="bentConnector3">
            <a:avLst>
              <a:gd name="adj1" fmla="val -35776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783FED3C-E42C-4D49-B187-957FC99D6D2B}"/>
              </a:ext>
            </a:extLst>
          </p:cNvPr>
          <p:cNvCxnSpPr>
            <a:cxnSpLocks/>
            <a:stCxn id="163" idx="1"/>
            <a:endCxn id="152" idx="1"/>
          </p:cNvCxnSpPr>
          <p:nvPr/>
        </p:nvCxnSpPr>
        <p:spPr>
          <a:xfrm rot="10800000" flipH="1" flipV="1">
            <a:off x="3337391" y="888014"/>
            <a:ext cx="357225" cy="1381106"/>
          </a:xfrm>
          <a:prstGeom prst="bentConnector3">
            <a:avLst>
              <a:gd name="adj1" fmla="val -63993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0718F816-F705-406F-99E5-E0007DF569DC}"/>
              </a:ext>
            </a:extLst>
          </p:cNvPr>
          <p:cNvCxnSpPr>
            <a:cxnSpLocks/>
            <a:stCxn id="163" idx="1"/>
            <a:endCxn id="151" idx="1"/>
          </p:cNvCxnSpPr>
          <p:nvPr/>
        </p:nvCxnSpPr>
        <p:spPr>
          <a:xfrm rot="10800000" flipH="1" flipV="1">
            <a:off x="3337391" y="888014"/>
            <a:ext cx="344525" cy="892466"/>
          </a:xfrm>
          <a:prstGeom prst="bentConnector3">
            <a:avLst>
              <a:gd name="adj1" fmla="val -6635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>
            <a:extLst>
              <a:ext uri="{FF2B5EF4-FFF2-40B4-BE49-F238E27FC236}">
                <a16:creationId xmlns:a16="http://schemas.microsoft.com/office/drawing/2014/main" id="{378C4E0C-EA0D-4D7A-A92C-272E0C27B52C}"/>
              </a:ext>
            </a:extLst>
          </p:cNvPr>
          <p:cNvSpPr txBox="1"/>
          <p:nvPr/>
        </p:nvSpPr>
        <p:spPr>
          <a:xfrm>
            <a:off x="3337392" y="703348"/>
            <a:ext cx="402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err="1"/>
              <a:t>Rotating</a:t>
            </a:r>
            <a:r>
              <a:rPr lang="fr-CH" dirty="0"/>
              <a:t> </a:t>
            </a:r>
            <a:r>
              <a:rPr lang="fr-CH" dirty="0" err="1"/>
              <a:t>schedules</a:t>
            </a:r>
            <a:r>
              <a:rPr lang="fr-CH" dirty="0"/>
              <a:t> (6-12h/</a:t>
            </a:r>
            <a:r>
              <a:rPr lang="fr-CH" dirty="0" err="1"/>
              <a:t>day</a:t>
            </a:r>
            <a:r>
              <a:rPr lang="fr-CH" dirty="0"/>
              <a:t>); impacts:</a:t>
            </a:r>
          </a:p>
        </p:txBody>
      </p:sp>
      <p:cxnSp>
        <p:nvCxnSpPr>
          <p:cNvPr id="164" name="Connector: Elbow 163">
            <a:extLst>
              <a:ext uri="{FF2B5EF4-FFF2-40B4-BE49-F238E27FC236}">
                <a16:creationId xmlns:a16="http://schemas.microsoft.com/office/drawing/2014/main" id="{C67F953F-AB8F-46FA-A1FC-19C518F37832}"/>
              </a:ext>
            </a:extLst>
          </p:cNvPr>
          <p:cNvCxnSpPr>
            <a:cxnSpLocks/>
            <a:stCxn id="163" idx="1"/>
            <a:endCxn id="150" idx="1"/>
          </p:cNvCxnSpPr>
          <p:nvPr/>
        </p:nvCxnSpPr>
        <p:spPr>
          <a:xfrm rot="10800000" flipH="1" flipV="1">
            <a:off x="3337391" y="888014"/>
            <a:ext cx="344525" cy="403826"/>
          </a:xfrm>
          <a:prstGeom prst="bentConnector3">
            <a:avLst>
              <a:gd name="adj1" fmla="val -6635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62" descr="Image result for ICRC logo">
            <a:extLst>
              <a:ext uri="{FF2B5EF4-FFF2-40B4-BE49-F238E27FC236}">
                <a16:creationId xmlns:a16="http://schemas.microsoft.com/office/drawing/2014/main" id="{C99AEF40-D458-4837-A0F8-E9BFD0A2D3FB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473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75FB4-C2D7-4C36-B8F5-800B10AC5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760AA2A-F0D9-49FF-85C5-BD53B9B6A8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8" b="7170"/>
          <a:stretch/>
        </p:blipFill>
        <p:spPr>
          <a:xfrm>
            <a:off x="-12253" y="1"/>
            <a:ext cx="12204253" cy="6858000"/>
          </a:xfrm>
        </p:spPr>
      </p:pic>
    </p:spTree>
    <p:extLst>
      <p:ext uri="{BB962C8B-B14F-4D97-AF65-F5344CB8AC3E}">
        <p14:creationId xmlns:p14="http://schemas.microsoft.com/office/powerpoint/2010/main" val="1193027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0A70A47-BC6E-4FF9-A6E3-C737E752F68B}"/>
              </a:ext>
            </a:extLst>
          </p:cNvPr>
          <p:cNvSpPr/>
          <p:nvPr/>
        </p:nvSpPr>
        <p:spPr>
          <a:xfrm>
            <a:off x="0" y="4646428"/>
            <a:ext cx="3115340" cy="12546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73B4F7-8BE7-4E40-94FF-31AA567E9D49}"/>
              </a:ext>
            </a:extLst>
          </p:cNvPr>
          <p:cNvSpPr/>
          <p:nvPr/>
        </p:nvSpPr>
        <p:spPr>
          <a:xfrm>
            <a:off x="0" y="5901070"/>
            <a:ext cx="12192000" cy="95693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665DC94-F1B2-42B3-92A9-098DBE6F5A18}"/>
              </a:ext>
            </a:extLst>
          </p:cNvPr>
          <p:cNvSpPr/>
          <p:nvPr/>
        </p:nvSpPr>
        <p:spPr>
          <a:xfrm>
            <a:off x="-153030" y="3991420"/>
            <a:ext cx="12498060" cy="2184790"/>
          </a:xfrm>
          <a:custGeom>
            <a:avLst/>
            <a:gdLst>
              <a:gd name="connsiteX0" fmla="*/ 0 w 12448674"/>
              <a:gd name="connsiteY0" fmla="*/ 1605593 h 2231235"/>
              <a:gd name="connsiteX1" fmla="*/ 1716505 w 12448674"/>
              <a:gd name="connsiteY1" fmla="*/ 1589551 h 2231235"/>
              <a:gd name="connsiteX2" fmla="*/ 3577389 w 12448674"/>
              <a:gd name="connsiteY2" fmla="*/ 450561 h 2231235"/>
              <a:gd name="connsiteX3" fmla="*/ 6112042 w 12448674"/>
              <a:gd name="connsiteY3" fmla="*/ 418477 h 2231235"/>
              <a:gd name="connsiteX4" fmla="*/ 8245642 w 12448674"/>
              <a:gd name="connsiteY4" fmla="*/ 1382 h 2231235"/>
              <a:gd name="connsiteX5" fmla="*/ 10796337 w 12448674"/>
              <a:gd name="connsiteY5" fmla="*/ 578898 h 2231235"/>
              <a:gd name="connsiteX6" fmla="*/ 12224084 w 12448674"/>
              <a:gd name="connsiteY6" fmla="*/ 643067 h 2231235"/>
              <a:gd name="connsiteX7" fmla="*/ 12448674 w 12448674"/>
              <a:gd name="connsiteY7" fmla="*/ 2231235 h 2231235"/>
              <a:gd name="connsiteX0" fmla="*/ 0 w 12224084"/>
              <a:gd name="connsiteY0" fmla="*/ 1605593 h 1704520"/>
              <a:gd name="connsiteX1" fmla="*/ 1716505 w 12224084"/>
              <a:gd name="connsiteY1" fmla="*/ 1589551 h 1704520"/>
              <a:gd name="connsiteX2" fmla="*/ 3577389 w 12224084"/>
              <a:gd name="connsiteY2" fmla="*/ 450561 h 1704520"/>
              <a:gd name="connsiteX3" fmla="*/ 6112042 w 12224084"/>
              <a:gd name="connsiteY3" fmla="*/ 418477 h 1704520"/>
              <a:gd name="connsiteX4" fmla="*/ 8245642 w 12224084"/>
              <a:gd name="connsiteY4" fmla="*/ 1382 h 1704520"/>
              <a:gd name="connsiteX5" fmla="*/ 10796337 w 12224084"/>
              <a:gd name="connsiteY5" fmla="*/ 578898 h 1704520"/>
              <a:gd name="connsiteX6" fmla="*/ 12224084 w 12224084"/>
              <a:gd name="connsiteY6" fmla="*/ 643067 h 1704520"/>
              <a:gd name="connsiteX0" fmla="*/ 0 w 12224084"/>
              <a:gd name="connsiteY0" fmla="*/ 1605593 h 1704520"/>
              <a:gd name="connsiteX1" fmla="*/ 1716505 w 12224084"/>
              <a:gd name="connsiteY1" fmla="*/ 1589551 h 1704520"/>
              <a:gd name="connsiteX2" fmla="*/ 3577389 w 12224084"/>
              <a:gd name="connsiteY2" fmla="*/ 450561 h 1704520"/>
              <a:gd name="connsiteX3" fmla="*/ 6112042 w 12224084"/>
              <a:gd name="connsiteY3" fmla="*/ 418477 h 1704520"/>
              <a:gd name="connsiteX4" fmla="*/ 8245642 w 12224084"/>
              <a:gd name="connsiteY4" fmla="*/ 1382 h 1704520"/>
              <a:gd name="connsiteX5" fmla="*/ 10796337 w 12224084"/>
              <a:gd name="connsiteY5" fmla="*/ 578898 h 1704520"/>
              <a:gd name="connsiteX6" fmla="*/ 12224084 w 12224084"/>
              <a:gd name="connsiteY6" fmla="*/ 643067 h 1704520"/>
              <a:gd name="connsiteX0" fmla="*/ 0 w 12339531"/>
              <a:gd name="connsiteY0" fmla="*/ 1605593 h 1704520"/>
              <a:gd name="connsiteX1" fmla="*/ 1716505 w 12339531"/>
              <a:gd name="connsiteY1" fmla="*/ 1589551 h 1704520"/>
              <a:gd name="connsiteX2" fmla="*/ 3577389 w 12339531"/>
              <a:gd name="connsiteY2" fmla="*/ 450561 h 1704520"/>
              <a:gd name="connsiteX3" fmla="*/ 6112042 w 12339531"/>
              <a:gd name="connsiteY3" fmla="*/ 418477 h 1704520"/>
              <a:gd name="connsiteX4" fmla="*/ 8245642 w 12339531"/>
              <a:gd name="connsiteY4" fmla="*/ 1382 h 1704520"/>
              <a:gd name="connsiteX5" fmla="*/ 10796337 w 12339531"/>
              <a:gd name="connsiteY5" fmla="*/ 578898 h 1704520"/>
              <a:gd name="connsiteX6" fmla="*/ 12224084 w 12339531"/>
              <a:gd name="connsiteY6" fmla="*/ 643067 h 1704520"/>
              <a:gd name="connsiteX7" fmla="*/ 12256168 w 12339531"/>
              <a:gd name="connsiteY7" fmla="*/ 628707 h 1704520"/>
              <a:gd name="connsiteX0" fmla="*/ 0 w 12352169"/>
              <a:gd name="connsiteY0" fmla="*/ 1605593 h 2024375"/>
              <a:gd name="connsiteX1" fmla="*/ 1716505 w 12352169"/>
              <a:gd name="connsiteY1" fmla="*/ 1589551 h 2024375"/>
              <a:gd name="connsiteX2" fmla="*/ 3577389 w 12352169"/>
              <a:gd name="connsiteY2" fmla="*/ 450561 h 2024375"/>
              <a:gd name="connsiteX3" fmla="*/ 6112042 w 12352169"/>
              <a:gd name="connsiteY3" fmla="*/ 418477 h 2024375"/>
              <a:gd name="connsiteX4" fmla="*/ 8245642 w 12352169"/>
              <a:gd name="connsiteY4" fmla="*/ 1382 h 2024375"/>
              <a:gd name="connsiteX5" fmla="*/ 10796337 w 12352169"/>
              <a:gd name="connsiteY5" fmla="*/ 578898 h 2024375"/>
              <a:gd name="connsiteX6" fmla="*/ 12224084 w 12352169"/>
              <a:gd name="connsiteY6" fmla="*/ 643067 h 2024375"/>
              <a:gd name="connsiteX7" fmla="*/ 12288252 w 12352169"/>
              <a:gd name="connsiteY7" fmla="*/ 2024370 h 2024375"/>
              <a:gd name="connsiteX0" fmla="*/ 0 w 12352169"/>
              <a:gd name="connsiteY0" fmla="*/ 1605593 h 2024375"/>
              <a:gd name="connsiteX1" fmla="*/ 1716505 w 12352169"/>
              <a:gd name="connsiteY1" fmla="*/ 1589551 h 2024375"/>
              <a:gd name="connsiteX2" fmla="*/ 3577389 w 12352169"/>
              <a:gd name="connsiteY2" fmla="*/ 450561 h 2024375"/>
              <a:gd name="connsiteX3" fmla="*/ 6112042 w 12352169"/>
              <a:gd name="connsiteY3" fmla="*/ 418477 h 2024375"/>
              <a:gd name="connsiteX4" fmla="*/ 8245642 w 12352169"/>
              <a:gd name="connsiteY4" fmla="*/ 1382 h 2024375"/>
              <a:gd name="connsiteX5" fmla="*/ 10796337 w 12352169"/>
              <a:gd name="connsiteY5" fmla="*/ 578898 h 2024375"/>
              <a:gd name="connsiteX6" fmla="*/ 12224084 w 12352169"/>
              <a:gd name="connsiteY6" fmla="*/ 643067 h 2024375"/>
              <a:gd name="connsiteX7" fmla="*/ 12288252 w 12352169"/>
              <a:gd name="connsiteY7" fmla="*/ 2024370 h 2024375"/>
              <a:gd name="connsiteX0" fmla="*/ 0 w 12288252"/>
              <a:gd name="connsiteY0" fmla="*/ 1605593 h 2024376"/>
              <a:gd name="connsiteX1" fmla="*/ 1716505 w 12288252"/>
              <a:gd name="connsiteY1" fmla="*/ 1589551 h 2024376"/>
              <a:gd name="connsiteX2" fmla="*/ 3577389 w 12288252"/>
              <a:gd name="connsiteY2" fmla="*/ 450561 h 2024376"/>
              <a:gd name="connsiteX3" fmla="*/ 6112042 w 12288252"/>
              <a:gd name="connsiteY3" fmla="*/ 418477 h 2024376"/>
              <a:gd name="connsiteX4" fmla="*/ 8245642 w 12288252"/>
              <a:gd name="connsiteY4" fmla="*/ 1382 h 2024376"/>
              <a:gd name="connsiteX5" fmla="*/ 10796337 w 12288252"/>
              <a:gd name="connsiteY5" fmla="*/ 578898 h 2024376"/>
              <a:gd name="connsiteX6" fmla="*/ 12224084 w 12288252"/>
              <a:gd name="connsiteY6" fmla="*/ 643067 h 2024376"/>
              <a:gd name="connsiteX7" fmla="*/ 12288252 w 12288252"/>
              <a:gd name="connsiteY7" fmla="*/ 2024370 h 2024376"/>
              <a:gd name="connsiteX0" fmla="*/ 0 w 12288252"/>
              <a:gd name="connsiteY0" fmla="*/ 1605593 h 2024376"/>
              <a:gd name="connsiteX1" fmla="*/ 1716505 w 12288252"/>
              <a:gd name="connsiteY1" fmla="*/ 1589551 h 2024376"/>
              <a:gd name="connsiteX2" fmla="*/ 3577389 w 12288252"/>
              <a:gd name="connsiteY2" fmla="*/ 450561 h 2024376"/>
              <a:gd name="connsiteX3" fmla="*/ 6112042 w 12288252"/>
              <a:gd name="connsiteY3" fmla="*/ 418477 h 2024376"/>
              <a:gd name="connsiteX4" fmla="*/ 8245642 w 12288252"/>
              <a:gd name="connsiteY4" fmla="*/ 1382 h 2024376"/>
              <a:gd name="connsiteX5" fmla="*/ 10796337 w 12288252"/>
              <a:gd name="connsiteY5" fmla="*/ 578898 h 2024376"/>
              <a:gd name="connsiteX6" fmla="*/ 12224084 w 12288252"/>
              <a:gd name="connsiteY6" fmla="*/ 643067 h 2024376"/>
              <a:gd name="connsiteX7" fmla="*/ 12288252 w 12288252"/>
              <a:gd name="connsiteY7" fmla="*/ 2024370 h 2024376"/>
              <a:gd name="connsiteX0" fmla="*/ 0 w 12288252"/>
              <a:gd name="connsiteY0" fmla="*/ 1605593 h 2024377"/>
              <a:gd name="connsiteX1" fmla="*/ 1716505 w 12288252"/>
              <a:gd name="connsiteY1" fmla="*/ 1589551 h 2024377"/>
              <a:gd name="connsiteX2" fmla="*/ 3577389 w 12288252"/>
              <a:gd name="connsiteY2" fmla="*/ 450561 h 2024377"/>
              <a:gd name="connsiteX3" fmla="*/ 6112042 w 12288252"/>
              <a:gd name="connsiteY3" fmla="*/ 418477 h 2024377"/>
              <a:gd name="connsiteX4" fmla="*/ 8245642 w 12288252"/>
              <a:gd name="connsiteY4" fmla="*/ 1382 h 2024377"/>
              <a:gd name="connsiteX5" fmla="*/ 10796337 w 12288252"/>
              <a:gd name="connsiteY5" fmla="*/ 578898 h 2024377"/>
              <a:gd name="connsiteX6" fmla="*/ 12224084 w 12288252"/>
              <a:gd name="connsiteY6" fmla="*/ 643067 h 2024377"/>
              <a:gd name="connsiteX7" fmla="*/ 12288252 w 12288252"/>
              <a:gd name="connsiteY7" fmla="*/ 2024370 h 2024377"/>
              <a:gd name="connsiteX0" fmla="*/ 0 w 12369723"/>
              <a:gd name="connsiteY0" fmla="*/ 1605593 h 2024377"/>
              <a:gd name="connsiteX1" fmla="*/ 1716505 w 12369723"/>
              <a:gd name="connsiteY1" fmla="*/ 1589551 h 2024377"/>
              <a:gd name="connsiteX2" fmla="*/ 3577389 w 12369723"/>
              <a:gd name="connsiteY2" fmla="*/ 450561 h 2024377"/>
              <a:gd name="connsiteX3" fmla="*/ 6112042 w 12369723"/>
              <a:gd name="connsiteY3" fmla="*/ 418477 h 2024377"/>
              <a:gd name="connsiteX4" fmla="*/ 8245642 w 12369723"/>
              <a:gd name="connsiteY4" fmla="*/ 1382 h 2024377"/>
              <a:gd name="connsiteX5" fmla="*/ 10796337 w 12369723"/>
              <a:gd name="connsiteY5" fmla="*/ 578898 h 2024377"/>
              <a:gd name="connsiteX6" fmla="*/ 12368463 w 12369723"/>
              <a:gd name="connsiteY6" fmla="*/ 691193 h 2024377"/>
              <a:gd name="connsiteX7" fmla="*/ 12288252 w 12369723"/>
              <a:gd name="connsiteY7" fmla="*/ 2024370 h 2024377"/>
              <a:gd name="connsiteX0" fmla="*/ 0 w 12369723"/>
              <a:gd name="connsiteY0" fmla="*/ 1605593 h 2138129"/>
              <a:gd name="connsiteX1" fmla="*/ 1716505 w 12369723"/>
              <a:gd name="connsiteY1" fmla="*/ 1589551 h 2138129"/>
              <a:gd name="connsiteX2" fmla="*/ 3577389 w 12369723"/>
              <a:gd name="connsiteY2" fmla="*/ 450561 h 2138129"/>
              <a:gd name="connsiteX3" fmla="*/ 6112042 w 12369723"/>
              <a:gd name="connsiteY3" fmla="*/ 418477 h 2138129"/>
              <a:gd name="connsiteX4" fmla="*/ 8245642 w 12369723"/>
              <a:gd name="connsiteY4" fmla="*/ 1382 h 2138129"/>
              <a:gd name="connsiteX5" fmla="*/ 10796337 w 12369723"/>
              <a:gd name="connsiteY5" fmla="*/ 578898 h 2138129"/>
              <a:gd name="connsiteX6" fmla="*/ 12368463 w 12369723"/>
              <a:gd name="connsiteY6" fmla="*/ 691193 h 2138129"/>
              <a:gd name="connsiteX7" fmla="*/ 12288252 w 12369723"/>
              <a:gd name="connsiteY7" fmla="*/ 2024370 h 2138129"/>
              <a:gd name="connsiteX8" fmla="*/ 12304295 w 12369723"/>
              <a:gd name="connsiteY8" fmla="*/ 2072496 h 2138129"/>
              <a:gd name="connsiteX0" fmla="*/ 48126 w 12417849"/>
              <a:gd name="connsiteY0" fmla="*/ 1605593 h 2190343"/>
              <a:gd name="connsiteX1" fmla="*/ 1764631 w 12417849"/>
              <a:gd name="connsiteY1" fmla="*/ 1589551 h 2190343"/>
              <a:gd name="connsiteX2" fmla="*/ 3625515 w 12417849"/>
              <a:gd name="connsiteY2" fmla="*/ 450561 h 2190343"/>
              <a:gd name="connsiteX3" fmla="*/ 6160168 w 12417849"/>
              <a:gd name="connsiteY3" fmla="*/ 418477 h 2190343"/>
              <a:gd name="connsiteX4" fmla="*/ 8293768 w 12417849"/>
              <a:gd name="connsiteY4" fmla="*/ 1382 h 2190343"/>
              <a:gd name="connsiteX5" fmla="*/ 10844463 w 12417849"/>
              <a:gd name="connsiteY5" fmla="*/ 578898 h 2190343"/>
              <a:gd name="connsiteX6" fmla="*/ 12416589 w 12417849"/>
              <a:gd name="connsiteY6" fmla="*/ 691193 h 2190343"/>
              <a:gd name="connsiteX7" fmla="*/ 12336378 w 12417849"/>
              <a:gd name="connsiteY7" fmla="*/ 2024370 h 2190343"/>
              <a:gd name="connsiteX8" fmla="*/ 0 w 12417849"/>
              <a:gd name="connsiteY8" fmla="*/ 2184790 h 2190343"/>
              <a:gd name="connsiteX0" fmla="*/ 48126 w 12417849"/>
              <a:gd name="connsiteY0" fmla="*/ 1605593 h 2190343"/>
              <a:gd name="connsiteX1" fmla="*/ 1764631 w 12417849"/>
              <a:gd name="connsiteY1" fmla="*/ 1589551 h 2190343"/>
              <a:gd name="connsiteX2" fmla="*/ 3625515 w 12417849"/>
              <a:gd name="connsiteY2" fmla="*/ 450561 h 2190343"/>
              <a:gd name="connsiteX3" fmla="*/ 6160168 w 12417849"/>
              <a:gd name="connsiteY3" fmla="*/ 418477 h 2190343"/>
              <a:gd name="connsiteX4" fmla="*/ 8293768 w 12417849"/>
              <a:gd name="connsiteY4" fmla="*/ 1382 h 2190343"/>
              <a:gd name="connsiteX5" fmla="*/ 10844463 w 12417849"/>
              <a:gd name="connsiteY5" fmla="*/ 578898 h 2190343"/>
              <a:gd name="connsiteX6" fmla="*/ 12416589 w 12417849"/>
              <a:gd name="connsiteY6" fmla="*/ 691193 h 2190343"/>
              <a:gd name="connsiteX7" fmla="*/ 12336378 w 12417849"/>
              <a:gd name="connsiteY7" fmla="*/ 2024370 h 2190343"/>
              <a:gd name="connsiteX8" fmla="*/ 0 w 12417849"/>
              <a:gd name="connsiteY8" fmla="*/ 2184790 h 2190343"/>
              <a:gd name="connsiteX9" fmla="*/ 48126 w 12417849"/>
              <a:gd name="connsiteY9" fmla="*/ 1605593 h 2190343"/>
              <a:gd name="connsiteX0" fmla="*/ 48126 w 12417849"/>
              <a:gd name="connsiteY0" fmla="*/ 1605593 h 2184790"/>
              <a:gd name="connsiteX1" fmla="*/ 1764631 w 12417849"/>
              <a:gd name="connsiteY1" fmla="*/ 1589551 h 2184790"/>
              <a:gd name="connsiteX2" fmla="*/ 3625515 w 12417849"/>
              <a:gd name="connsiteY2" fmla="*/ 450561 h 2184790"/>
              <a:gd name="connsiteX3" fmla="*/ 6160168 w 12417849"/>
              <a:gd name="connsiteY3" fmla="*/ 418477 h 2184790"/>
              <a:gd name="connsiteX4" fmla="*/ 8293768 w 12417849"/>
              <a:gd name="connsiteY4" fmla="*/ 1382 h 2184790"/>
              <a:gd name="connsiteX5" fmla="*/ 10844463 w 12417849"/>
              <a:gd name="connsiteY5" fmla="*/ 578898 h 2184790"/>
              <a:gd name="connsiteX6" fmla="*/ 12416589 w 12417849"/>
              <a:gd name="connsiteY6" fmla="*/ 691193 h 2184790"/>
              <a:gd name="connsiteX7" fmla="*/ 12336378 w 12417849"/>
              <a:gd name="connsiteY7" fmla="*/ 2024370 h 2184790"/>
              <a:gd name="connsiteX8" fmla="*/ 0 w 12417849"/>
              <a:gd name="connsiteY8" fmla="*/ 2184790 h 2184790"/>
              <a:gd name="connsiteX9" fmla="*/ 48126 w 12417849"/>
              <a:gd name="connsiteY9" fmla="*/ 1605593 h 2184790"/>
              <a:gd name="connsiteX0" fmla="*/ 0 w 12498060"/>
              <a:gd name="connsiteY0" fmla="*/ 1605593 h 2184790"/>
              <a:gd name="connsiteX1" fmla="*/ 1844842 w 12498060"/>
              <a:gd name="connsiteY1" fmla="*/ 1589551 h 2184790"/>
              <a:gd name="connsiteX2" fmla="*/ 3705726 w 12498060"/>
              <a:gd name="connsiteY2" fmla="*/ 450561 h 2184790"/>
              <a:gd name="connsiteX3" fmla="*/ 6240379 w 12498060"/>
              <a:gd name="connsiteY3" fmla="*/ 418477 h 2184790"/>
              <a:gd name="connsiteX4" fmla="*/ 8373979 w 12498060"/>
              <a:gd name="connsiteY4" fmla="*/ 1382 h 2184790"/>
              <a:gd name="connsiteX5" fmla="*/ 10924674 w 12498060"/>
              <a:gd name="connsiteY5" fmla="*/ 578898 h 2184790"/>
              <a:gd name="connsiteX6" fmla="*/ 12496800 w 12498060"/>
              <a:gd name="connsiteY6" fmla="*/ 691193 h 2184790"/>
              <a:gd name="connsiteX7" fmla="*/ 12416589 w 12498060"/>
              <a:gd name="connsiteY7" fmla="*/ 2024370 h 2184790"/>
              <a:gd name="connsiteX8" fmla="*/ 80211 w 12498060"/>
              <a:gd name="connsiteY8" fmla="*/ 2184790 h 2184790"/>
              <a:gd name="connsiteX9" fmla="*/ 0 w 12498060"/>
              <a:gd name="connsiteY9" fmla="*/ 1605593 h 2184790"/>
              <a:gd name="connsiteX0" fmla="*/ 0 w 12498060"/>
              <a:gd name="connsiteY0" fmla="*/ 1605593 h 2184790"/>
              <a:gd name="connsiteX1" fmla="*/ 1844842 w 12498060"/>
              <a:gd name="connsiteY1" fmla="*/ 1525382 h 2184790"/>
              <a:gd name="connsiteX2" fmla="*/ 3705726 w 12498060"/>
              <a:gd name="connsiteY2" fmla="*/ 450561 h 2184790"/>
              <a:gd name="connsiteX3" fmla="*/ 6240379 w 12498060"/>
              <a:gd name="connsiteY3" fmla="*/ 418477 h 2184790"/>
              <a:gd name="connsiteX4" fmla="*/ 8373979 w 12498060"/>
              <a:gd name="connsiteY4" fmla="*/ 1382 h 2184790"/>
              <a:gd name="connsiteX5" fmla="*/ 10924674 w 12498060"/>
              <a:gd name="connsiteY5" fmla="*/ 578898 h 2184790"/>
              <a:gd name="connsiteX6" fmla="*/ 12496800 w 12498060"/>
              <a:gd name="connsiteY6" fmla="*/ 691193 h 2184790"/>
              <a:gd name="connsiteX7" fmla="*/ 12416589 w 12498060"/>
              <a:gd name="connsiteY7" fmla="*/ 2024370 h 2184790"/>
              <a:gd name="connsiteX8" fmla="*/ 80211 w 12498060"/>
              <a:gd name="connsiteY8" fmla="*/ 2184790 h 2184790"/>
              <a:gd name="connsiteX9" fmla="*/ 0 w 12498060"/>
              <a:gd name="connsiteY9" fmla="*/ 1605593 h 218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98060" h="2184790">
                <a:moveTo>
                  <a:pt x="0" y="1605593"/>
                </a:moveTo>
                <a:cubicBezTo>
                  <a:pt x="560137" y="1693824"/>
                  <a:pt x="1227221" y="1717887"/>
                  <a:pt x="1844842" y="1525382"/>
                </a:cubicBezTo>
                <a:cubicBezTo>
                  <a:pt x="2462463" y="1332877"/>
                  <a:pt x="2973137" y="635045"/>
                  <a:pt x="3705726" y="450561"/>
                </a:cubicBezTo>
                <a:cubicBezTo>
                  <a:pt x="4438315" y="266077"/>
                  <a:pt x="5462337" y="493340"/>
                  <a:pt x="6240379" y="418477"/>
                </a:cubicBezTo>
                <a:cubicBezTo>
                  <a:pt x="7018421" y="343614"/>
                  <a:pt x="7593263" y="-25355"/>
                  <a:pt x="8373979" y="1382"/>
                </a:cubicBezTo>
                <a:cubicBezTo>
                  <a:pt x="9154695" y="28119"/>
                  <a:pt x="10237537" y="463930"/>
                  <a:pt x="10924674" y="578898"/>
                </a:cubicBezTo>
                <a:cubicBezTo>
                  <a:pt x="11611811" y="693867"/>
                  <a:pt x="12536905" y="225692"/>
                  <a:pt x="12496800" y="691193"/>
                </a:cubicBezTo>
                <a:cubicBezTo>
                  <a:pt x="12456695" y="1156694"/>
                  <a:pt x="12409905" y="2027362"/>
                  <a:pt x="12416589" y="2024370"/>
                </a:cubicBezTo>
                <a:cubicBezTo>
                  <a:pt x="12405894" y="2254587"/>
                  <a:pt x="124995" y="2110596"/>
                  <a:pt x="80211" y="2184790"/>
                </a:cubicBezTo>
                <a:lnTo>
                  <a:pt x="0" y="160559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B293469C-79A8-4007-80FD-7826BB2732E2}"/>
              </a:ext>
            </a:extLst>
          </p:cNvPr>
          <p:cNvSpPr txBox="1">
            <a:spLocks/>
          </p:cNvSpPr>
          <p:nvPr/>
        </p:nvSpPr>
        <p:spPr>
          <a:xfrm>
            <a:off x="444420" y="454502"/>
            <a:ext cx="6002440" cy="5231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ts val="0"/>
              </a:spcBef>
              <a:buNone/>
              <a:defRPr sz="38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4800" dirty="0">
                <a:solidFill>
                  <a:schemeClr val="tx1"/>
                </a:solidFill>
                <a:latin typeface="Bahnschrift SemiLight Condensed" panose="020B0502040204020203" pitchFamily="34" charset="0"/>
              </a:rPr>
              <a:t>Gaza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86AB4C9-15FE-4DF8-B281-986ACC445A16}"/>
              </a:ext>
            </a:extLst>
          </p:cNvPr>
          <p:cNvSpPr txBox="1">
            <a:spLocks/>
          </p:cNvSpPr>
          <p:nvPr/>
        </p:nvSpPr>
        <p:spPr>
          <a:xfrm>
            <a:off x="444421" y="977678"/>
            <a:ext cx="2917704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Electricity: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D3803152-955A-43EE-A49A-B9D3B168A7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298" y="2816806"/>
            <a:ext cx="1146839" cy="1419626"/>
          </a:xfrm>
          <a:prstGeom prst="rect">
            <a:avLst/>
          </a:prstGeom>
        </p:spPr>
      </p:pic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01EA5875-7EEA-49D6-8FEF-CAEAD81BF277}"/>
              </a:ext>
            </a:extLst>
          </p:cNvPr>
          <p:cNvCxnSpPr>
            <a:cxnSpLocks/>
          </p:cNvCxnSpPr>
          <p:nvPr/>
        </p:nvCxnSpPr>
        <p:spPr>
          <a:xfrm>
            <a:off x="8407400" y="3225800"/>
            <a:ext cx="378460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" name="Picture 112">
            <a:extLst>
              <a:ext uri="{FF2B5EF4-FFF2-40B4-BE49-F238E27FC236}">
                <a16:creationId xmlns:a16="http://schemas.microsoft.com/office/drawing/2014/main" id="{87CFE851-AD93-48B8-B8AB-68D373EAB6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28" y="3852692"/>
            <a:ext cx="605805" cy="605805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E443393E-A416-459B-928E-55D8C8B71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066" y="3809862"/>
            <a:ext cx="691464" cy="691464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A6482101-110C-4C3D-B047-5C5C393434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747" y="3991420"/>
            <a:ext cx="402779" cy="402779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745FC57A-FE18-4C4B-9231-6C50F1FB5D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7369" y="3912470"/>
            <a:ext cx="647923" cy="647923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3B55DF38-7CDA-4A1E-8756-929C123933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502" y="4184126"/>
            <a:ext cx="466040" cy="46604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9192C27D-A95A-4420-A5AF-C44C021243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095" y="3544966"/>
            <a:ext cx="691465" cy="691465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2E666C26-21F3-4AD6-9753-6C0F7ED367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762" y="3606213"/>
            <a:ext cx="691465" cy="691465"/>
          </a:xfrm>
          <a:prstGeom prst="rect">
            <a:avLst/>
          </a:prstGeom>
        </p:spPr>
      </p:pic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4FAA58A6-8C84-4E0B-B414-CC24933877F0}"/>
              </a:ext>
            </a:extLst>
          </p:cNvPr>
          <p:cNvCxnSpPr>
            <a:cxnSpLocks/>
          </p:cNvCxnSpPr>
          <p:nvPr/>
        </p:nvCxnSpPr>
        <p:spPr>
          <a:xfrm flipV="1">
            <a:off x="7061673" y="3471786"/>
            <a:ext cx="771850" cy="16053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808B0B37-DE48-407E-A942-1BC9D0B8E13F}"/>
              </a:ext>
            </a:extLst>
          </p:cNvPr>
          <p:cNvCxnSpPr>
            <a:cxnSpLocks/>
          </p:cNvCxnSpPr>
          <p:nvPr/>
        </p:nvCxnSpPr>
        <p:spPr>
          <a:xfrm flipV="1">
            <a:off x="6160745" y="3624871"/>
            <a:ext cx="634539" cy="381439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B84E2C5-A897-4562-8839-856F5271CB57}"/>
              </a:ext>
            </a:extLst>
          </p:cNvPr>
          <p:cNvCxnSpPr>
            <a:cxnSpLocks/>
          </p:cNvCxnSpPr>
          <p:nvPr/>
        </p:nvCxnSpPr>
        <p:spPr>
          <a:xfrm flipV="1">
            <a:off x="5443652" y="3624872"/>
            <a:ext cx="1351632" cy="381438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42B06E60-1366-45C6-B69D-C4E89EFFD56C}"/>
              </a:ext>
            </a:extLst>
          </p:cNvPr>
          <p:cNvCxnSpPr>
            <a:cxnSpLocks/>
            <a:stCxn id="116" idx="0"/>
          </p:cNvCxnSpPr>
          <p:nvPr/>
        </p:nvCxnSpPr>
        <p:spPr>
          <a:xfrm flipV="1">
            <a:off x="4368137" y="3624870"/>
            <a:ext cx="2428798" cy="36655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196588BB-41D4-462C-9202-D0E764EAE45A}"/>
              </a:ext>
            </a:extLst>
          </p:cNvPr>
          <p:cNvCxnSpPr>
            <a:cxnSpLocks/>
          </p:cNvCxnSpPr>
          <p:nvPr/>
        </p:nvCxnSpPr>
        <p:spPr>
          <a:xfrm>
            <a:off x="8440680" y="3449548"/>
            <a:ext cx="952702" cy="23838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6BD64AF-6780-4993-B89B-0585D84E46A4}"/>
              </a:ext>
            </a:extLst>
          </p:cNvPr>
          <p:cNvCxnSpPr>
            <a:cxnSpLocks/>
          </p:cNvCxnSpPr>
          <p:nvPr/>
        </p:nvCxnSpPr>
        <p:spPr>
          <a:xfrm>
            <a:off x="9666520" y="3697551"/>
            <a:ext cx="1254085" cy="600127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334F87A3-8B92-4FDD-9C72-F12201E85A1A}"/>
              </a:ext>
            </a:extLst>
          </p:cNvPr>
          <p:cNvCxnSpPr>
            <a:cxnSpLocks/>
          </p:cNvCxnSpPr>
          <p:nvPr/>
        </p:nvCxnSpPr>
        <p:spPr>
          <a:xfrm>
            <a:off x="9712508" y="3687928"/>
            <a:ext cx="1927290" cy="575588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5" name="Picture 144">
            <a:extLst>
              <a:ext uri="{FF2B5EF4-FFF2-40B4-BE49-F238E27FC236}">
                <a16:creationId xmlns:a16="http://schemas.microsoft.com/office/drawing/2014/main" id="{4F6083DC-873F-4F08-9B41-5F8995A588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136" y="4101285"/>
            <a:ext cx="600127" cy="600127"/>
          </a:xfrm>
          <a:prstGeom prst="rect">
            <a:avLst/>
          </a:prstGeom>
        </p:spPr>
      </p:pic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E33D8CDA-2D60-4377-B1C4-BCAA5F7A0C78}"/>
              </a:ext>
            </a:extLst>
          </p:cNvPr>
          <p:cNvCxnSpPr>
            <a:cxnSpLocks/>
          </p:cNvCxnSpPr>
          <p:nvPr/>
        </p:nvCxnSpPr>
        <p:spPr>
          <a:xfrm>
            <a:off x="9666520" y="3687928"/>
            <a:ext cx="492071" cy="478115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itle 1">
            <a:extLst>
              <a:ext uri="{FF2B5EF4-FFF2-40B4-BE49-F238E27FC236}">
                <a16:creationId xmlns:a16="http://schemas.microsoft.com/office/drawing/2014/main" id="{F7174725-5049-43BE-A6E3-53C9FA3BAE79}"/>
              </a:ext>
            </a:extLst>
          </p:cNvPr>
          <p:cNvSpPr txBox="1">
            <a:spLocks/>
          </p:cNvSpPr>
          <p:nvPr/>
        </p:nvSpPr>
        <p:spPr>
          <a:xfrm>
            <a:off x="2698417" y="238141"/>
            <a:ext cx="3965401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2400" b="1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Electricity supply deficit (55%)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14B5B8DB-7638-4227-80E6-B3B8F5C72EF9}"/>
              </a:ext>
            </a:extLst>
          </p:cNvPr>
          <p:cNvSpPr txBox="1"/>
          <p:nvPr/>
        </p:nvSpPr>
        <p:spPr>
          <a:xfrm>
            <a:off x="3681917" y="1107174"/>
            <a:ext cx="4411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Water and </a:t>
            </a:r>
            <a:r>
              <a:rPr lang="fr-CH" dirty="0" err="1"/>
              <a:t>wastewater</a:t>
            </a:r>
            <a:r>
              <a:rPr lang="fr-CH" dirty="0"/>
              <a:t> </a:t>
            </a:r>
            <a:r>
              <a:rPr lang="fr-CH" dirty="0" err="1"/>
              <a:t>treatment</a:t>
            </a:r>
            <a:r>
              <a:rPr lang="fr-CH" dirty="0"/>
              <a:t> &amp; </a:t>
            </a:r>
            <a:r>
              <a:rPr lang="fr-CH" dirty="0" err="1"/>
              <a:t>pumping</a:t>
            </a:r>
            <a:endParaRPr lang="fr-CH" dirty="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13700F55-EA80-47E3-A0E5-BE470E0D43A3}"/>
              </a:ext>
            </a:extLst>
          </p:cNvPr>
          <p:cNvSpPr txBox="1"/>
          <p:nvPr/>
        </p:nvSpPr>
        <p:spPr>
          <a:xfrm>
            <a:off x="3681917" y="1595814"/>
            <a:ext cx="3141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Provision of </a:t>
            </a:r>
            <a:r>
              <a:rPr lang="fr-CH" dirty="0" err="1"/>
              <a:t>healthcare</a:t>
            </a:r>
            <a:r>
              <a:rPr lang="fr-CH" dirty="0"/>
              <a:t> services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D6204148-7632-4FB9-A52D-E9D6CC28EA73}"/>
              </a:ext>
            </a:extLst>
          </p:cNvPr>
          <p:cNvSpPr txBox="1"/>
          <p:nvPr/>
        </p:nvSpPr>
        <p:spPr>
          <a:xfrm>
            <a:off x="3694617" y="2084454"/>
            <a:ext cx="4414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Local businesses, </a:t>
            </a:r>
            <a:r>
              <a:rPr lang="fr-CH" dirty="0" err="1"/>
              <a:t>households</a:t>
            </a:r>
            <a:r>
              <a:rPr lang="fr-CH" dirty="0"/>
              <a:t>, public </a:t>
            </a:r>
            <a:r>
              <a:rPr lang="fr-CH" dirty="0" err="1"/>
              <a:t>facilities</a:t>
            </a:r>
            <a:endParaRPr lang="fr-CH" dirty="0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02697FE7-A37A-4808-BFB9-D37F752523C1}"/>
              </a:ext>
            </a:extLst>
          </p:cNvPr>
          <p:cNvSpPr txBox="1"/>
          <p:nvPr/>
        </p:nvSpPr>
        <p:spPr>
          <a:xfrm>
            <a:off x="3998854" y="2496388"/>
            <a:ext cx="3776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Back-up </a:t>
            </a:r>
            <a:r>
              <a:rPr lang="fr-CH" dirty="0" err="1"/>
              <a:t>generators</a:t>
            </a:r>
            <a:r>
              <a:rPr lang="fr-CH" dirty="0"/>
              <a:t> and </a:t>
            </a:r>
            <a:r>
              <a:rPr lang="fr-CH" dirty="0" err="1"/>
              <a:t>solar</a:t>
            </a:r>
            <a:r>
              <a:rPr lang="fr-CH" dirty="0"/>
              <a:t> panels</a:t>
            </a:r>
          </a:p>
        </p:txBody>
      </p:sp>
      <p:cxnSp>
        <p:nvCxnSpPr>
          <p:cNvPr id="154" name="Connector: Elbow 153">
            <a:extLst>
              <a:ext uri="{FF2B5EF4-FFF2-40B4-BE49-F238E27FC236}">
                <a16:creationId xmlns:a16="http://schemas.microsoft.com/office/drawing/2014/main" id="{6E1BDB6C-421C-4D2E-A795-EA9887B770A3}"/>
              </a:ext>
            </a:extLst>
          </p:cNvPr>
          <p:cNvCxnSpPr>
            <a:cxnSpLocks/>
            <a:stCxn id="149" idx="1"/>
            <a:endCxn id="163" idx="1"/>
          </p:cNvCxnSpPr>
          <p:nvPr/>
        </p:nvCxnSpPr>
        <p:spPr>
          <a:xfrm rot="10800000" flipH="1" flipV="1">
            <a:off x="2698416" y="499728"/>
            <a:ext cx="638975" cy="388285"/>
          </a:xfrm>
          <a:prstGeom prst="bentConnector3">
            <a:avLst>
              <a:gd name="adj1" fmla="val -35776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783FED3C-E42C-4D49-B187-957FC99D6D2B}"/>
              </a:ext>
            </a:extLst>
          </p:cNvPr>
          <p:cNvCxnSpPr>
            <a:cxnSpLocks/>
            <a:stCxn id="163" idx="1"/>
            <a:endCxn id="152" idx="1"/>
          </p:cNvCxnSpPr>
          <p:nvPr/>
        </p:nvCxnSpPr>
        <p:spPr>
          <a:xfrm rot="10800000" flipH="1" flipV="1">
            <a:off x="3337391" y="888014"/>
            <a:ext cx="357225" cy="1381106"/>
          </a:xfrm>
          <a:prstGeom prst="bentConnector3">
            <a:avLst>
              <a:gd name="adj1" fmla="val -63993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0718F816-F705-406F-99E5-E0007DF569DC}"/>
              </a:ext>
            </a:extLst>
          </p:cNvPr>
          <p:cNvCxnSpPr>
            <a:cxnSpLocks/>
            <a:stCxn id="163" idx="1"/>
            <a:endCxn id="151" idx="1"/>
          </p:cNvCxnSpPr>
          <p:nvPr/>
        </p:nvCxnSpPr>
        <p:spPr>
          <a:xfrm rot="10800000" flipH="1" flipV="1">
            <a:off x="3337391" y="888014"/>
            <a:ext cx="344525" cy="892466"/>
          </a:xfrm>
          <a:prstGeom prst="bentConnector3">
            <a:avLst>
              <a:gd name="adj1" fmla="val -6635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9A4949C3-77A9-4AFB-8EB3-E28A821AF9BA}"/>
              </a:ext>
            </a:extLst>
          </p:cNvPr>
          <p:cNvCxnSpPr>
            <a:cxnSpLocks/>
            <a:stCxn id="159" idx="1"/>
            <a:endCxn id="153" idx="1"/>
          </p:cNvCxnSpPr>
          <p:nvPr/>
        </p:nvCxnSpPr>
        <p:spPr>
          <a:xfrm rot="10800000" flipH="1" flipV="1">
            <a:off x="2675130" y="1780480"/>
            <a:ext cx="1323724" cy="900574"/>
          </a:xfrm>
          <a:prstGeom prst="bentConnector3">
            <a:avLst>
              <a:gd name="adj1" fmla="val -17269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>
            <a:extLst>
              <a:ext uri="{FF2B5EF4-FFF2-40B4-BE49-F238E27FC236}">
                <a16:creationId xmlns:a16="http://schemas.microsoft.com/office/drawing/2014/main" id="{05AC27C8-35A8-48F8-8540-F61742643B08}"/>
              </a:ext>
            </a:extLst>
          </p:cNvPr>
          <p:cNvSpPr txBox="1"/>
          <p:nvPr/>
        </p:nvSpPr>
        <p:spPr>
          <a:xfrm>
            <a:off x="4351781" y="2865720"/>
            <a:ext cx="2443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Air and noise pollution</a:t>
            </a:r>
          </a:p>
        </p:txBody>
      </p:sp>
      <p:sp>
        <p:nvSpPr>
          <p:cNvPr id="159" name="Left Brace 158">
            <a:extLst>
              <a:ext uri="{FF2B5EF4-FFF2-40B4-BE49-F238E27FC236}">
                <a16:creationId xmlns:a16="http://schemas.microsoft.com/office/drawing/2014/main" id="{526A6194-71FE-49DB-8F16-C0CC15F841B0}"/>
              </a:ext>
            </a:extLst>
          </p:cNvPr>
          <p:cNvSpPr/>
          <p:nvPr/>
        </p:nvSpPr>
        <p:spPr>
          <a:xfrm>
            <a:off x="2675130" y="1291840"/>
            <a:ext cx="339808" cy="97728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cxnSp>
        <p:nvCxnSpPr>
          <p:cNvPr id="160" name="Connector: Elbow 159">
            <a:extLst>
              <a:ext uri="{FF2B5EF4-FFF2-40B4-BE49-F238E27FC236}">
                <a16:creationId xmlns:a16="http://schemas.microsoft.com/office/drawing/2014/main" id="{7D88364A-749A-4C68-A5E3-D9CD5EF95BE0}"/>
              </a:ext>
            </a:extLst>
          </p:cNvPr>
          <p:cNvCxnSpPr>
            <a:cxnSpLocks/>
            <a:stCxn id="153" idx="1"/>
            <a:endCxn id="158" idx="1"/>
          </p:cNvCxnSpPr>
          <p:nvPr/>
        </p:nvCxnSpPr>
        <p:spPr>
          <a:xfrm rot="10800000" flipH="1" flipV="1">
            <a:off x="3998853" y="2681054"/>
            <a:ext cx="352927" cy="369332"/>
          </a:xfrm>
          <a:prstGeom prst="bentConnector3">
            <a:avLst>
              <a:gd name="adj1" fmla="val -64773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>
            <a:extLst>
              <a:ext uri="{FF2B5EF4-FFF2-40B4-BE49-F238E27FC236}">
                <a16:creationId xmlns:a16="http://schemas.microsoft.com/office/drawing/2014/main" id="{378C4E0C-EA0D-4D7A-A92C-272E0C27B52C}"/>
              </a:ext>
            </a:extLst>
          </p:cNvPr>
          <p:cNvSpPr txBox="1"/>
          <p:nvPr/>
        </p:nvSpPr>
        <p:spPr>
          <a:xfrm>
            <a:off x="3337392" y="703348"/>
            <a:ext cx="402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err="1"/>
              <a:t>Rotating</a:t>
            </a:r>
            <a:r>
              <a:rPr lang="fr-CH" dirty="0"/>
              <a:t> </a:t>
            </a:r>
            <a:r>
              <a:rPr lang="fr-CH" dirty="0" err="1"/>
              <a:t>schedules</a:t>
            </a:r>
            <a:r>
              <a:rPr lang="fr-CH" dirty="0"/>
              <a:t> (6-12h/</a:t>
            </a:r>
            <a:r>
              <a:rPr lang="fr-CH" dirty="0" err="1"/>
              <a:t>day</a:t>
            </a:r>
            <a:r>
              <a:rPr lang="fr-CH" dirty="0"/>
              <a:t>); impacts:</a:t>
            </a:r>
          </a:p>
        </p:txBody>
      </p:sp>
      <p:cxnSp>
        <p:nvCxnSpPr>
          <p:cNvPr id="164" name="Connector: Elbow 163">
            <a:extLst>
              <a:ext uri="{FF2B5EF4-FFF2-40B4-BE49-F238E27FC236}">
                <a16:creationId xmlns:a16="http://schemas.microsoft.com/office/drawing/2014/main" id="{C67F953F-AB8F-46FA-A1FC-19C518F37832}"/>
              </a:ext>
            </a:extLst>
          </p:cNvPr>
          <p:cNvCxnSpPr>
            <a:cxnSpLocks/>
            <a:stCxn id="163" idx="1"/>
            <a:endCxn id="150" idx="1"/>
          </p:cNvCxnSpPr>
          <p:nvPr/>
        </p:nvCxnSpPr>
        <p:spPr>
          <a:xfrm rot="10800000" flipH="1" flipV="1">
            <a:off x="3337391" y="888014"/>
            <a:ext cx="344525" cy="403826"/>
          </a:xfrm>
          <a:prstGeom prst="bentConnector3">
            <a:avLst>
              <a:gd name="adj1" fmla="val -6635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7" name="Picture 166">
            <a:extLst>
              <a:ext uri="{FF2B5EF4-FFF2-40B4-BE49-F238E27FC236}">
                <a16:creationId xmlns:a16="http://schemas.microsoft.com/office/drawing/2014/main" id="{73A6CB3C-FC41-443F-84C2-E9BB310DF494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52692" y1="26071" x2="52692" y2="30357"/>
                        <a14:foregroundMark x1="53846" y1="66071" x2="53846" y2="66071"/>
                        <a14:foregroundMark x1="82692" y1="41786" x2="82692" y2="41786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600" y="4842872"/>
            <a:ext cx="640709" cy="689994"/>
          </a:xfrm>
          <a:prstGeom prst="rect">
            <a:avLst/>
          </a:prstGeom>
        </p:spPr>
      </p:pic>
      <p:pic>
        <p:nvPicPr>
          <p:cNvPr id="168" name="Picture 167">
            <a:extLst>
              <a:ext uri="{FF2B5EF4-FFF2-40B4-BE49-F238E27FC236}">
                <a16:creationId xmlns:a16="http://schemas.microsoft.com/office/drawing/2014/main" id="{C059146C-AE8C-4583-B621-D7FF58249F72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52692" y1="26071" x2="52692" y2="30357"/>
                        <a14:foregroundMark x1="53846" y1="66071" x2="53846" y2="66071"/>
                        <a14:foregroundMark x1="82692" y1="41786" x2="82692" y2="41786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236" y="4836337"/>
            <a:ext cx="640709" cy="689994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636179C8-577F-4001-812F-BECD35853578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52692" y1="26071" x2="52692" y2="30357"/>
                        <a14:foregroundMark x1="53846" y1="66071" x2="53846" y2="66071"/>
                        <a14:foregroundMark x1="82692" y1="41786" x2="82692" y2="41786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65" y="4701412"/>
            <a:ext cx="640709" cy="689994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28477C6B-543D-463C-823D-D67511740B70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52692" y1="26071" x2="52692" y2="30357"/>
                        <a14:foregroundMark x1="53846" y1="66071" x2="53846" y2="66071"/>
                        <a14:foregroundMark x1="82692" y1="41786" x2="82692" y2="41786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29" y="4705241"/>
            <a:ext cx="640709" cy="689994"/>
          </a:xfrm>
          <a:prstGeom prst="rect">
            <a:avLst/>
          </a:prstGeom>
        </p:spPr>
      </p:pic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E032EBE1-6628-4985-9150-F2B0A26B7690}"/>
              </a:ext>
            </a:extLst>
          </p:cNvPr>
          <p:cNvCxnSpPr>
            <a:cxnSpLocks/>
            <a:endCxn id="114" idx="2"/>
          </p:cNvCxnSpPr>
          <p:nvPr/>
        </p:nvCxnSpPr>
        <p:spPr>
          <a:xfrm flipH="1" flipV="1">
            <a:off x="5139798" y="4501326"/>
            <a:ext cx="13505" cy="350407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8D3B30F5-DAF8-4DD3-8AB8-1ECDB950B63F}"/>
              </a:ext>
            </a:extLst>
          </p:cNvPr>
          <p:cNvCxnSpPr>
            <a:cxnSpLocks/>
            <a:endCxn id="116" idx="2"/>
          </p:cNvCxnSpPr>
          <p:nvPr/>
        </p:nvCxnSpPr>
        <p:spPr>
          <a:xfrm flipV="1">
            <a:off x="4351780" y="4394199"/>
            <a:ext cx="16357" cy="490148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F184E95A-B7C0-49B3-BF10-AEBC283A081B}"/>
              </a:ext>
            </a:extLst>
          </p:cNvPr>
          <p:cNvCxnSpPr>
            <a:cxnSpLocks/>
          </p:cNvCxnSpPr>
          <p:nvPr/>
        </p:nvCxnSpPr>
        <p:spPr>
          <a:xfrm flipV="1">
            <a:off x="10231097" y="4463370"/>
            <a:ext cx="62465" cy="518859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F9BDC23B-9927-4C82-A549-FD10249108BA}"/>
              </a:ext>
            </a:extLst>
          </p:cNvPr>
          <p:cNvCxnSpPr>
            <a:cxnSpLocks/>
          </p:cNvCxnSpPr>
          <p:nvPr/>
        </p:nvCxnSpPr>
        <p:spPr>
          <a:xfrm flipV="1">
            <a:off x="11024954" y="4648440"/>
            <a:ext cx="54823" cy="340656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6" name="Picture 185">
            <a:extLst>
              <a:ext uri="{FF2B5EF4-FFF2-40B4-BE49-F238E27FC236}">
                <a16:creationId xmlns:a16="http://schemas.microsoft.com/office/drawing/2014/main" id="{885A488B-D3EC-4ADF-B51F-64EC7B1D577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447" y="4769712"/>
            <a:ext cx="514715" cy="514715"/>
          </a:xfrm>
          <a:prstGeom prst="rect">
            <a:avLst/>
          </a:prstGeom>
        </p:spPr>
      </p:pic>
      <p:pic>
        <p:nvPicPr>
          <p:cNvPr id="187" name="Picture 186">
            <a:extLst>
              <a:ext uri="{FF2B5EF4-FFF2-40B4-BE49-F238E27FC236}">
                <a16:creationId xmlns:a16="http://schemas.microsoft.com/office/drawing/2014/main" id="{92535EA6-8458-4A3B-966D-6044F393B93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615" y="4880159"/>
            <a:ext cx="514715" cy="514715"/>
          </a:xfrm>
          <a:prstGeom prst="rect">
            <a:avLst/>
          </a:prstGeom>
        </p:spPr>
      </p:pic>
      <p:pic>
        <p:nvPicPr>
          <p:cNvPr id="188" name="Picture 187">
            <a:extLst>
              <a:ext uri="{FF2B5EF4-FFF2-40B4-BE49-F238E27FC236}">
                <a16:creationId xmlns:a16="http://schemas.microsoft.com/office/drawing/2014/main" id="{CBDCC0C4-5228-4261-9298-BD018AB6A1A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17815" y="4864601"/>
            <a:ext cx="514715" cy="514715"/>
          </a:xfrm>
          <a:prstGeom prst="rect">
            <a:avLst/>
          </a:prstGeom>
        </p:spPr>
      </p:pic>
      <p:pic>
        <p:nvPicPr>
          <p:cNvPr id="189" name="Picture 188">
            <a:extLst>
              <a:ext uri="{FF2B5EF4-FFF2-40B4-BE49-F238E27FC236}">
                <a16:creationId xmlns:a16="http://schemas.microsoft.com/office/drawing/2014/main" id="{29C57211-EBE7-41DE-B0AB-5F57E1F8C80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69131" y="4760195"/>
            <a:ext cx="514715" cy="514715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A9E5B82C-EACC-49DF-9C08-17F04E222E66}"/>
              </a:ext>
            </a:extLst>
          </p:cNvPr>
          <p:cNvSpPr txBox="1"/>
          <p:nvPr/>
        </p:nvSpPr>
        <p:spPr>
          <a:xfrm>
            <a:off x="4366176" y="3177593"/>
            <a:ext cx="2972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Fuel and </a:t>
            </a:r>
            <a:r>
              <a:rPr lang="fr-CH" dirty="0" err="1"/>
              <a:t>spare</a:t>
            </a:r>
            <a:r>
              <a:rPr lang="fr-CH" dirty="0"/>
              <a:t> parts</a:t>
            </a: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244BD095-0F28-49CA-8345-BFF8BFE0BBE2}"/>
              </a:ext>
            </a:extLst>
          </p:cNvPr>
          <p:cNvCxnSpPr>
            <a:cxnSpLocks/>
          </p:cNvCxnSpPr>
          <p:nvPr/>
        </p:nvCxnSpPr>
        <p:spPr>
          <a:xfrm>
            <a:off x="3994093" y="3053590"/>
            <a:ext cx="375893" cy="308669"/>
          </a:xfrm>
          <a:prstGeom prst="bentConnector3">
            <a:avLst>
              <a:gd name="adj1" fmla="val -5841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868" name="Picture 4" descr="Fuel Svg Png Icon Free Download (#536742) - OnlineWebFonts.COM">
            <a:extLst>
              <a:ext uri="{FF2B5EF4-FFF2-40B4-BE49-F238E27FC236}">
                <a16:creationId xmlns:a16="http://schemas.microsoft.com/office/drawing/2014/main" id="{E08D88C0-0D77-40C0-B27D-A70183BAC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5401487"/>
            <a:ext cx="293503" cy="34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Industrial Baking Equipment,Bakery and Food Equipment in UAE">
            <a:extLst>
              <a:ext uri="{FF2B5EF4-FFF2-40B4-BE49-F238E27FC236}">
                <a16:creationId xmlns:a16="http://schemas.microsoft.com/office/drawing/2014/main" id="{13370571-9A8D-4A09-9BA4-CDFF3B3A6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842" y="5374359"/>
            <a:ext cx="394084" cy="374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Fuel Svg Png Icon Free Download (#536742) - OnlineWebFonts.COM">
            <a:extLst>
              <a:ext uri="{FF2B5EF4-FFF2-40B4-BE49-F238E27FC236}">
                <a16:creationId xmlns:a16="http://schemas.microsoft.com/office/drawing/2014/main" id="{608CFE50-2BCF-4188-9CED-77FDFE606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181" y="5483721"/>
            <a:ext cx="293503" cy="34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" descr="Industrial Baking Equipment,Bakery and Food Equipment in UAE">
            <a:extLst>
              <a:ext uri="{FF2B5EF4-FFF2-40B4-BE49-F238E27FC236}">
                <a16:creationId xmlns:a16="http://schemas.microsoft.com/office/drawing/2014/main" id="{7AE94FDC-9590-4A80-AD49-12D2D9494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3460" y="5456593"/>
            <a:ext cx="394084" cy="374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2" descr="Image result for ICRC logo">
            <a:extLst>
              <a:ext uri="{FF2B5EF4-FFF2-40B4-BE49-F238E27FC236}">
                <a16:creationId xmlns:a16="http://schemas.microsoft.com/office/drawing/2014/main" id="{C99AEF40-D458-4837-A0F8-E9BFD0A2D3FB}"/>
              </a:ext>
            </a:extLst>
          </p:cNvPr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027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/>
      <p:bldP spid="158" grpId="0"/>
      <p:bldP spid="159" grpId="0" animBg="1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6B1E68-ED44-4BBA-BA04-90BDF7C4C13A}"/>
              </a:ext>
            </a:extLst>
          </p:cNvPr>
          <p:cNvGrpSpPr/>
          <p:nvPr/>
        </p:nvGrpSpPr>
        <p:grpSpPr>
          <a:xfrm>
            <a:off x="2220433" y="1221082"/>
            <a:ext cx="7751134" cy="2666064"/>
            <a:chOff x="2220433" y="1221082"/>
            <a:chExt cx="7751134" cy="2666064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18FBB6B8-9E81-4598-8944-5BD6D22EB8F1}"/>
                </a:ext>
              </a:extLst>
            </p:cNvPr>
            <p:cNvSpPr txBox="1">
              <a:spLocks/>
            </p:cNvSpPr>
            <p:nvPr/>
          </p:nvSpPr>
          <p:spPr>
            <a:xfrm>
              <a:off x="2220433" y="1221082"/>
              <a:ext cx="7751134" cy="52317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0" indent="0" algn="l" defTabSz="1197317" rtl="0" eaLnBrk="1" latinLnBrk="0" hangingPunct="1">
                <a:lnSpc>
                  <a:spcPts val="3400"/>
                </a:lnSpc>
                <a:spcBef>
                  <a:spcPts val="0"/>
                </a:spcBef>
                <a:buNone/>
                <a:defRPr sz="3200" kern="1200">
                  <a:solidFill>
                    <a:schemeClr val="accent2"/>
                  </a:solidFill>
                  <a:latin typeface="Times New Roman"/>
                  <a:ea typeface="+mj-ea"/>
                  <a:cs typeface="Times New Roman"/>
                </a:defRPr>
              </a:lvl1pPr>
            </a:lstStyle>
            <a:p>
              <a:pPr algn="ctr"/>
              <a:r>
                <a:rPr lang="en-IE" sz="2800" i="1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Resilience is the ability of a system to</a:t>
              </a:r>
            </a:p>
          </p:txBody>
        </p:sp>
        <p:pic>
          <p:nvPicPr>
            <p:cNvPr id="5" name="Picture 16" descr="Resilience Icons - Download Free Vector Icons | Noun Project">
              <a:extLst>
                <a:ext uri="{FF2B5EF4-FFF2-40B4-BE49-F238E27FC236}">
                  <a16:creationId xmlns:a16="http://schemas.microsoft.com/office/drawing/2014/main" id="{DE7B87CC-EC41-4654-A021-956CD20D66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9777" y="2206503"/>
              <a:ext cx="1058411" cy="10584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1998723-0BF8-4F0F-91B0-E04E89B4D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1282" y="2206503"/>
              <a:ext cx="1058411" cy="1058411"/>
            </a:xfrm>
            <a:prstGeom prst="rect">
              <a:avLst/>
            </a:prstGeom>
          </p:spPr>
        </p:pic>
        <p:pic>
          <p:nvPicPr>
            <p:cNvPr id="7" name="Picture 4" descr="Restore 48px icon - Material Design Icons Master Action">
              <a:extLst>
                <a:ext uri="{FF2B5EF4-FFF2-40B4-BE49-F238E27FC236}">
                  <a16:creationId xmlns:a16="http://schemas.microsoft.com/office/drawing/2014/main" id="{8478A7BE-9EA9-46D3-A713-47FEBD5455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62" b="9123"/>
            <a:stretch/>
          </p:blipFill>
          <p:spPr bwMode="auto">
            <a:xfrm>
              <a:off x="6929897" y="2206503"/>
              <a:ext cx="1264303" cy="10584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CD5C9B98-8405-46C4-AFF4-F3DE893B3643}"/>
                </a:ext>
              </a:extLst>
            </p:cNvPr>
            <p:cNvSpPr txBox="1">
              <a:spLocks/>
            </p:cNvSpPr>
            <p:nvPr/>
          </p:nvSpPr>
          <p:spPr>
            <a:xfrm>
              <a:off x="4022909" y="1671457"/>
              <a:ext cx="1269397" cy="52317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0" indent="0" algn="l" defTabSz="1197317" rtl="0" eaLnBrk="1" latinLnBrk="0" hangingPunct="1">
                <a:lnSpc>
                  <a:spcPts val="3400"/>
                </a:lnSpc>
                <a:spcBef>
                  <a:spcPts val="0"/>
                </a:spcBef>
                <a:buNone/>
                <a:defRPr sz="3200" kern="1200">
                  <a:solidFill>
                    <a:schemeClr val="accent2"/>
                  </a:solidFill>
                  <a:latin typeface="Times New Roman"/>
                  <a:ea typeface="+mj-ea"/>
                  <a:cs typeface="Times New Roman"/>
                </a:defRPr>
              </a:lvl1pPr>
            </a:lstStyle>
            <a:p>
              <a:pPr algn="ctr"/>
              <a:r>
                <a:rPr lang="en-IE" sz="2800" b="1" i="1" u="sng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absorb</a:t>
              </a:r>
              <a:endParaRPr lang="en-IE" sz="2800" b="1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BF276CE7-3E5E-4A64-905B-E10C50A0B6E3}"/>
                </a:ext>
              </a:extLst>
            </p:cNvPr>
            <p:cNvSpPr txBox="1">
              <a:spLocks/>
            </p:cNvSpPr>
            <p:nvPr/>
          </p:nvSpPr>
          <p:spPr>
            <a:xfrm>
              <a:off x="2220433" y="3363970"/>
              <a:ext cx="7751134" cy="52317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0" indent="0" algn="l" defTabSz="1197317" rtl="0" eaLnBrk="1" latinLnBrk="0" hangingPunct="1">
                <a:lnSpc>
                  <a:spcPts val="3400"/>
                </a:lnSpc>
                <a:spcBef>
                  <a:spcPts val="0"/>
                </a:spcBef>
                <a:buNone/>
                <a:defRPr sz="3200" kern="1200">
                  <a:solidFill>
                    <a:schemeClr val="accent2"/>
                  </a:solidFill>
                  <a:latin typeface="Times New Roman"/>
                  <a:ea typeface="+mj-ea"/>
                  <a:cs typeface="Times New Roman"/>
                </a:defRPr>
              </a:lvl1pPr>
            </a:lstStyle>
            <a:p>
              <a:pPr algn="ctr"/>
              <a:r>
                <a:rPr lang="en-IE" sz="2800" i="1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from a shock or stress</a:t>
              </a:r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337A5AAF-CA8F-4855-8456-A4D9E7D04D11}"/>
                </a:ext>
              </a:extLst>
            </p:cNvPr>
            <p:cNvSpPr txBox="1">
              <a:spLocks/>
            </p:cNvSpPr>
            <p:nvPr/>
          </p:nvSpPr>
          <p:spPr>
            <a:xfrm>
              <a:off x="5438335" y="1672516"/>
              <a:ext cx="1264303" cy="52317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0" indent="0" algn="l" defTabSz="1197317" rtl="0" eaLnBrk="1" latinLnBrk="0" hangingPunct="1">
                <a:lnSpc>
                  <a:spcPts val="3400"/>
                </a:lnSpc>
                <a:spcBef>
                  <a:spcPts val="0"/>
                </a:spcBef>
                <a:buNone/>
                <a:defRPr sz="3200" kern="1200">
                  <a:solidFill>
                    <a:schemeClr val="accent2"/>
                  </a:solidFill>
                  <a:latin typeface="Times New Roman"/>
                  <a:ea typeface="+mj-ea"/>
                  <a:cs typeface="Times New Roman"/>
                </a:defRPr>
              </a:lvl1pPr>
            </a:lstStyle>
            <a:p>
              <a:pPr algn="ctr"/>
              <a:r>
                <a:rPr lang="en-IE" sz="2800" b="1" i="1" u="sng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adapt</a:t>
              </a:r>
              <a:endParaRPr lang="en-IE" sz="2800" b="1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998A13BD-098D-451A-8FAE-6B4EBFAA2A69}"/>
                </a:ext>
              </a:extLst>
            </p:cNvPr>
            <p:cNvSpPr txBox="1">
              <a:spLocks/>
            </p:cNvSpPr>
            <p:nvPr/>
          </p:nvSpPr>
          <p:spPr>
            <a:xfrm>
              <a:off x="6929897" y="1665176"/>
              <a:ext cx="1349793" cy="52317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0" indent="0" algn="l" defTabSz="1197317" rtl="0" eaLnBrk="1" latinLnBrk="0" hangingPunct="1">
                <a:lnSpc>
                  <a:spcPts val="3400"/>
                </a:lnSpc>
                <a:spcBef>
                  <a:spcPts val="0"/>
                </a:spcBef>
                <a:buNone/>
                <a:defRPr sz="3200" kern="1200">
                  <a:solidFill>
                    <a:schemeClr val="accent2"/>
                  </a:solidFill>
                  <a:latin typeface="Times New Roman"/>
                  <a:ea typeface="+mj-ea"/>
                  <a:cs typeface="Times New Roman"/>
                </a:defRPr>
              </a:lvl1pPr>
            </a:lstStyle>
            <a:p>
              <a:pPr algn="ctr"/>
              <a:r>
                <a:rPr lang="en-IE" sz="2800" b="1" i="1" u="sng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recover</a:t>
              </a:r>
              <a:endParaRPr lang="en-IE" sz="2800" b="1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pic>
        <p:nvPicPr>
          <p:cNvPr id="12" name="Picture 11" descr="Image result for ICRC logo">
            <a:extLst>
              <a:ext uri="{FF2B5EF4-FFF2-40B4-BE49-F238E27FC236}">
                <a16:creationId xmlns:a16="http://schemas.microsoft.com/office/drawing/2014/main" id="{80683F88-5896-4248-BBC3-0F71F3896467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15EB65E-A1BC-4D5E-B67D-B8D0708476DE}"/>
              </a:ext>
            </a:extLst>
          </p:cNvPr>
          <p:cNvSpPr txBox="1"/>
          <p:nvPr/>
        </p:nvSpPr>
        <p:spPr>
          <a:xfrm>
            <a:off x="5098188" y="4499546"/>
            <a:ext cx="2259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3200" b="1" dirty="0">
                <a:solidFill>
                  <a:srgbClr val="C00000"/>
                </a:solidFill>
              </a:rPr>
              <a:t>ELECTRICITY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6E4DCEB-130E-4E79-9169-7449018062B2}"/>
              </a:ext>
            </a:extLst>
          </p:cNvPr>
          <p:cNvSpPr/>
          <p:nvPr/>
        </p:nvSpPr>
        <p:spPr>
          <a:xfrm>
            <a:off x="4045542" y="4629024"/>
            <a:ext cx="1030014" cy="325821"/>
          </a:xfrm>
          <a:prstGeom prst="rightArrow">
            <a:avLst>
              <a:gd name="adj1" fmla="val 30645"/>
              <a:gd name="adj2" fmla="val 5967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5122F96-D4E6-43B7-B8CA-82C565310F1A}"/>
              </a:ext>
            </a:extLst>
          </p:cNvPr>
          <p:cNvSpPr/>
          <p:nvPr/>
        </p:nvSpPr>
        <p:spPr>
          <a:xfrm flipH="1">
            <a:off x="7343819" y="4629024"/>
            <a:ext cx="1030014" cy="325821"/>
          </a:xfrm>
          <a:prstGeom prst="rightArrow">
            <a:avLst>
              <a:gd name="adj1" fmla="val 30645"/>
              <a:gd name="adj2" fmla="val 5967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9002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 animBg="1"/>
      <p:bldP spid="14" grpId="1" animBg="1"/>
      <p:bldP spid="15" grpId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Image result for ICRC logo">
            <a:extLst>
              <a:ext uri="{FF2B5EF4-FFF2-40B4-BE49-F238E27FC236}">
                <a16:creationId xmlns:a16="http://schemas.microsoft.com/office/drawing/2014/main" id="{9BC4E939-D1F9-4C55-BDA1-2AA0D1DC86C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185" y="6107018"/>
            <a:ext cx="809815" cy="628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595985-2BE7-45F4-A51E-60119B908C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" t="25228" r="17425"/>
          <a:stretch/>
        </p:blipFill>
        <p:spPr>
          <a:xfrm>
            <a:off x="104940" y="133424"/>
            <a:ext cx="2390316" cy="1635741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93929237-1B9F-4809-AE1E-B37022CCC6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7"/>
          <a:stretch/>
        </p:blipFill>
        <p:spPr>
          <a:xfrm>
            <a:off x="2617914" y="121380"/>
            <a:ext cx="2470921" cy="164733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64E6C24-E706-4560-9A61-B86522CB5DE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9" t="29841" r="2858" b="22064"/>
          <a:stretch/>
        </p:blipFill>
        <p:spPr>
          <a:xfrm>
            <a:off x="5211493" y="133425"/>
            <a:ext cx="4220742" cy="16398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4699E6B-FFB8-480E-9F70-FAC3B74BCA8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67" t="22491" b="21270"/>
          <a:stretch/>
        </p:blipFill>
        <p:spPr>
          <a:xfrm>
            <a:off x="9554809" y="133424"/>
            <a:ext cx="2470921" cy="16352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504668A-3B09-4914-B008-71F3955B26E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1" t="40950" r="21473" b="28859"/>
          <a:stretch/>
        </p:blipFill>
        <p:spPr>
          <a:xfrm>
            <a:off x="104940" y="1894679"/>
            <a:ext cx="2661175" cy="16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7E84D35-F33C-4356-A962-55D9E1BE21C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8" r="14233"/>
          <a:stretch/>
        </p:blipFill>
        <p:spPr>
          <a:xfrm>
            <a:off x="2889862" y="1894679"/>
            <a:ext cx="1715910" cy="1619414"/>
          </a:xfrm>
          <a:prstGeom prst="rect">
            <a:avLst/>
          </a:prstGeom>
        </p:spPr>
      </p:pic>
      <p:pic>
        <p:nvPicPr>
          <p:cNvPr id="22" name="Picture 21" descr="C:\Users\A622982\Downloads\14.jpg">
            <a:extLst>
              <a:ext uri="{FF2B5EF4-FFF2-40B4-BE49-F238E27FC236}">
                <a16:creationId xmlns:a16="http://schemas.microsoft.com/office/drawing/2014/main" id="{71F5F635-0EB8-4F14-AE01-78962FB36F6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" t="10601" r="4174"/>
          <a:stretch/>
        </p:blipFill>
        <p:spPr bwMode="auto">
          <a:xfrm>
            <a:off x="4729519" y="1900822"/>
            <a:ext cx="3007079" cy="161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9E27152-F6F3-42D7-AA89-753EBFBF2DA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60345" y="1894679"/>
            <a:ext cx="2155833" cy="161687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8E6F4BA-A239-41EF-8C6E-2FA49B788AF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8" t="13492" r="-1" b="7619"/>
          <a:stretch/>
        </p:blipFill>
        <p:spPr>
          <a:xfrm>
            <a:off x="10139924" y="1897430"/>
            <a:ext cx="1885805" cy="161412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161F4E7-69CD-4D7E-80AE-BFB10220E88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9" y="3640060"/>
            <a:ext cx="2880000" cy="1620000"/>
          </a:xfrm>
          <a:prstGeom prst="rect">
            <a:avLst/>
          </a:prstGeom>
        </p:spPr>
      </p:pic>
      <p:pic>
        <p:nvPicPr>
          <p:cNvPr id="29" name="Picture 28" descr="E:\MYBOOK\Projects\WSG\18-8-0036 - MoH-Connection of Synchronization panel in Shifa Southern hospital\8. Photos\2018.08.15\IMG_3199.JPG">
            <a:extLst>
              <a:ext uri="{FF2B5EF4-FFF2-40B4-BE49-F238E27FC236}">
                <a16:creationId xmlns:a16="http://schemas.microsoft.com/office/drawing/2014/main" id="{14C3284D-DF54-46A3-806A-5E7616CFD623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6" t="7287" r="43380" b="8619"/>
          <a:stretch/>
        </p:blipFill>
        <p:spPr bwMode="auto">
          <a:xfrm rot="5400000">
            <a:off x="6462721" y="3437034"/>
            <a:ext cx="1601071" cy="20266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BE95668-AD53-42DB-B99F-FC7BB41D00A8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2"/>
          <a:stretch/>
        </p:blipFill>
        <p:spPr>
          <a:xfrm rot="5400000">
            <a:off x="3073483" y="3670687"/>
            <a:ext cx="1619415" cy="155816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01E12BB-FACA-43FE-9062-3CDBB56B6F9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6" t="19006" r="22523" b="23463"/>
          <a:stretch/>
        </p:blipFill>
        <p:spPr>
          <a:xfrm rot="5400000">
            <a:off x="4643323" y="3789959"/>
            <a:ext cx="1616875" cy="131707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9023971-9BC8-4509-9AEA-ACCE045931F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5" t="7995" r="6980" b="5026"/>
          <a:stretch/>
        </p:blipFill>
        <p:spPr>
          <a:xfrm rot="5400000">
            <a:off x="8204645" y="3844067"/>
            <a:ext cx="1633688" cy="1210545"/>
          </a:xfrm>
          <a:prstGeom prst="rect">
            <a:avLst/>
          </a:prstGeom>
        </p:spPr>
      </p:pic>
      <p:pic>
        <p:nvPicPr>
          <p:cNvPr id="33" name="Picture 7">
            <a:extLst>
              <a:ext uri="{FF2B5EF4-FFF2-40B4-BE49-F238E27FC236}">
                <a16:creationId xmlns:a16="http://schemas.microsoft.com/office/drawing/2014/main" id="{E970A2B8-0F96-4D99-BFB2-EB1E241E6694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4" r="23108"/>
          <a:stretch/>
        </p:blipFill>
        <p:spPr>
          <a:xfrm rot="5400000">
            <a:off x="10077786" y="3302935"/>
            <a:ext cx="1627630" cy="226825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2CB138B-D638-4E44-ADE7-C99487B87E1D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r="7924" b="2446"/>
          <a:stretch/>
        </p:blipFill>
        <p:spPr>
          <a:xfrm>
            <a:off x="104939" y="5370338"/>
            <a:ext cx="1843131" cy="137385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B787779-6D25-4552-8CE9-B89178481612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711" y="5361845"/>
            <a:ext cx="1843131" cy="138234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A04A7E5-D019-45A9-BF64-1DFEFFFD7F1F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1" t="8672"/>
          <a:stretch/>
        </p:blipFill>
        <p:spPr>
          <a:xfrm>
            <a:off x="4047489" y="5361843"/>
            <a:ext cx="1843132" cy="138234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83C0B79-8242-4FFE-84AC-084A6558A2F7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6"/>
          <a:stretch/>
        </p:blipFill>
        <p:spPr>
          <a:xfrm>
            <a:off x="6030268" y="5370338"/>
            <a:ext cx="2166270" cy="136513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6E53461-3E86-49D4-82F2-F3AD167C43A8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46" r="7144"/>
          <a:stretch/>
        </p:blipFill>
        <p:spPr>
          <a:xfrm>
            <a:off x="8336185" y="5361622"/>
            <a:ext cx="2067908" cy="137385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3C7B179-A290-4E79-97E5-6E9973742091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5" r="10166"/>
          <a:stretch/>
        </p:blipFill>
        <p:spPr>
          <a:xfrm rot="5400000">
            <a:off x="10606263" y="5334440"/>
            <a:ext cx="1383567" cy="14553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41BC95-B824-41E0-9468-CA632D386A58}"/>
              </a:ext>
            </a:extLst>
          </p:cNvPr>
          <p:cNvSpPr txBox="1"/>
          <p:nvPr/>
        </p:nvSpPr>
        <p:spPr>
          <a:xfrm>
            <a:off x="1802256" y="1398469"/>
            <a:ext cx="845602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is the population coping with the electricity gap left by the public supply? </a:t>
            </a:r>
            <a:endParaRPr lang="en-US" sz="24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55F28F9-14C4-4D1B-8FFB-5F2FD83DBD36}"/>
              </a:ext>
            </a:extLst>
          </p:cNvPr>
          <p:cNvSpPr txBox="1"/>
          <p:nvPr/>
        </p:nvSpPr>
        <p:spPr>
          <a:xfrm>
            <a:off x="1948070" y="4881906"/>
            <a:ext cx="80681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</a:rPr>
              <a:t>How can we develop and scale-up well-functioning initiatives? 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77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0583F5A-3C92-4282-A23D-F234CBF006B6}"/>
              </a:ext>
            </a:extLst>
          </p:cNvPr>
          <p:cNvCxnSpPr>
            <a:cxnSpLocks/>
          </p:cNvCxnSpPr>
          <p:nvPr/>
        </p:nvCxnSpPr>
        <p:spPr>
          <a:xfrm>
            <a:off x="227598" y="547698"/>
            <a:ext cx="11736804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4" name="Picture 23" descr="Image result for ICRC logo">
            <a:extLst>
              <a:ext uri="{FF2B5EF4-FFF2-40B4-BE49-F238E27FC236}">
                <a16:creationId xmlns:a16="http://schemas.microsoft.com/office/drawing/2014/main" id="{9BC4E939-D1F9-4C55-BDA1-2AA0D1DC86C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185" y="6107018"/>
            <a:ext cx="809815" cy="6284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0" name="Table 48">
            <a:extLst>
              <a:ext uri="{FF2B5EF4-FFF2-40B4-BE49-F238E27FC236}">
                <a16:creationId xmlns:a16="http://schemas.microsoft.com/office/drawing/2014/main" id="{5707C7A2-3402-438A-BFF1-AF112DD737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367501"/>
              </p:ext>
            </p:extLst>
          </p:nvPr>
        </p:nvGraphicFramePr>
        <p:xfrm>
          <a:off x="227598" y="122524"/>
          <a:ext cx="11736804" cy="655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63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04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6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300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2936">
                <a:tc>
                  <a:txBody>
                    <a:bodyPr/>
                    <a:lstStyle/>
                    <a:p>
                      <a:endParaRPr lang="fr-C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dirty="0"/>
                        <a:t>PUBLIC SECTOR (services </a:t>
                      </a:r>
                      <a:r>
                        <a:rPr lang="fr-CH" sz="1100" dirty="0" err="1"/>
                        <a:t>provided</a:t>
                      </a:r>
                      <a:r>
                        <a:rPr lang="fr-CH" sz="1100" dirty="0"/>
                        <a:t> by the public </a:t>
                      </a:r>
                      <a:r>
                        <a:rPr lang="fr-CH" sz="1100" dirty="0" err="1"/>
                        <a:t>sector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dirty="0"/>
                        <a:t>PRIVATE SECTOR (services </a:t>
                      </a:r>
                      <a:r>
                        <a:rPr lang="fr-CH" sz="1100" dirty="0" err="1"/>
                        <a:t>provided</a:t>
                      </a:r>
                      <a:r>
                        <a:rPr lang="fr-CH" sz="1100" dirty="0"/>
                        <a:t> by the </a:t>
                      </a:r>
                      <a:r>
                        <a:rPr lang="fr-CH" sz="1100" dirty="0" err="1"/>
                        <a:t>private</a:t>
                      </a:r>
                      <a:r>
                        <a:rPr lang="fr-CH" sz="1100" dirty="0"/>
                        <a:t> </a:t>
                      </a:r>
                      <a:r>
                        <a:rPr lang="fr-CH" sz="1100" dirty="0" err="1"/>
                        <a:t>sector</a:t>
                      </a:r>
                      <a:r>
                        <a:rPr lang="fr-CH" sz="11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dirty="0"/>
                        <a:t>PRIVATE BUSINESS</a:t>
                      </a:r>
                      <a:r>
                        <a:rPr lang="fr-CH" sz="1100" baseline="0" dirty="0"/>
                        <a:t> (not W, WW, </a:t>
                      </a:r>
                      <a:r>
                        <a:rPr lang="fr-CH" sz="1100" baseline="0" dirty="0" err="1"/>
                        <a:t>health</a:t>
                      </a:r>
                      <a:r>
                        <a:rPr lang="fr-CH" sz="1100" baseline="0" dirty="0"/>
                        <a:t> or </a:t>
                      </a:r>
                      <a:r>
                        <a:rPr lang="fr-CH" sz="1100" baseline="0" dirty="0" err="1"/>
                        <a:t>education</a:t>
                      </a:r>
                      <a:r>
                        <a:rPr lang="fr-CH" sz="1100" baseline="0" dirty="0"/>
                        <a:t>, but </a:t>
                      </a:r>
                      <a:r>
                        <a:rPr lang="fr-CH" sz="1100" baseline="0" dirty="0" err="1"/>
                        <a:t>can</a:t>
                      </a:r>
                      <a:r>
                        <a:rPr lang="fr-CH" sz="1100" baseline="0" dirty="0"/>
                        <a:t> </a:t>
                      </a:r>
                      <a:r>
                        <a:rPr lang="fr-CH" sz="1100" baseline="0" dirty="0" err="1"/>
                        <a:t>include</a:t>
                      </a:r>
                      <a:r>
                        <a:rPr lang="fr-CH" sz="1100" baseline="0" dirty="0"/>
                        <a:t> Power)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dirty="0"/>
                        <a:t>PRIVATE SET-UP (</a:t>
                      </a:r>
                      <a:r>
                        <a:rPr lang="fr-CH" sz="1100" dirty="0" err="1"/>
                        <a:t>individual</a:t>
                      </a:r>
                      <a:r>
                        <a:rPr lang="fr-CH" sz="1100" dirty="0"/>
                        <a:t> or communal initiatives)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fr-CH" sz="1100" dirty="0"/>
                        <a:t>01. SCADA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fr-CH" sz="1100" dirty="0"/>
                        <a:t>02. </a:t>
                      </a:r>
                      <a:r>
                        <a:rPr lang="fr-CH" sz="1100" dirty="0" err="1"/>
                        <a:t>Hybrid</a:t>
                      </a:r>
                      <a:r>
                        <a:rPr lang="fr-CH" sz="1100" dirty="0"/>
                        <a:t> </a:t>
                      </a:r>
                      <a:r>
                        <a:rPr lang="fr-CH" sz="1100" dirty="0" err="1"/>
                        <a:t>controller</a:t>
                      </a:r>
                      <a:r>
                        <a:rPr lang="fr-CH" sz="1100" dirty="0"/>
                        <a:t> w/ SCADA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dirty="0"/>
                        <a:t>03. </a:t>
                      </a:r>
                      <a:r>
                        <a:rPr lang="fr-CH" sz="1100" dirty="0" err="1"/>
                        <a:t>Hybrid</a:t>
                      </a:r>
                      <a:r>
                        <a:rPr lang="fr-CH" sz="1100" dirty="0"/>
                        <a:t> </a:t>
                      </a:r>
                      <a:r>
                        <a:rPr lang="fr-CH" sz="1100" dirty="0" err="1"/>
                        <a:t>controller</a:t>
                      </a:r>
                      <a:r>
                        <a:rPr lang="fr-CH" sz="1100" dirty="0"/>
                        <a:t> w/o SCADA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fr-CH" sz="1100" dirty="0"/>
                        <a:t>04. Partial </a:t>
                      </a:r>
                      <a:r>
                        <a:rPr lang="fr-CH" sz="1100" dirty="0" err="1"/>
                        <a:t>hybrid</a:t>
                      </a:r>
                      <a:r>
                        <a:rPr lang="fr-CH" sz="1100" dirty="0"/>
                        <a:t>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dirty="0"/>
                        <a:t>05. Second power </a:t>
                      </a:r>
                      <a:r>
                        <a:rPr lang="fr-CH" sz="1100" dirty="0" err="1"/>
                        <a:t>lines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dirty="0"/>
                        <a:t>06. </a:t>
                      </a:r>
                      <a:r>
                        <a:rPr lang="fr-CH" sz="1100" dirty="0" err="1"/>
                        <a:t>Dedicated</a:t>
                      </a:r>
                      <a:r>
                        <a:rPr lang="fr-CH" sz="1100" dirty="0"/>
                        <a:t> power </a:t>
                      </a:r>
                      <a:r>
                        <a:rPr lang="fr-CH" sz="1100" dirty="0" err="1"/>
                        <a:t>lines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fr-CH" sz="1100" dirty="0"/>
                        <a:t>07. Net-</a:t>
                      </a:r>
                      <a:r>
                        <a:rPr lang="fr-CH" sz="1100" dirty="0" err="1"/>
                        <a:t>metering</a:t>
                      </a:r>
                      <a:r>
                        <a:rPr lang="fr-CH" sz="1100" baseline="0" dirty="0"/>
                        <a:t> </a:t>
                      </a:r>
                      <a:r>
                        <a:rPr lang="fr-CH" sz="1100" baseline="0" dirty="0" err="1"/>
                        <a:t>with</a:t>
                      </a:r>
                      <a:r>
                        <a:rPr lang="fr-CH" sz="1100" baseline="0" dirty="0"/>
                        <a:t> </a:t>
                      </a:r>
                      <a:r>
                        <a:rPr lang="fr-CH" sz="1100" baseline="0" dirty="0" err="1"/>
                        <a:t>dedicated</a:t>
                      </a:r>
                      <a:r>
                        <a:rPr lang="fr-CH" sz="1100" baseline="0" dirty="0"/>
                        <a:t> power line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dirty="0"/>
                        <a:t>08. Net-</a:t>
                      </a:r>
                      <a:r>
                        <a:rPr lang="fr-CH" sz="1100" dirty="0" err="1"/>
                        <a:t>metering</a:t>
                      </a:r>
                      <a:r>
                        <a:rPr lang="fr-CH" sz="1100" dirty="0"/>
                        <a:t> w/ </a:t>
                      </a:r>
                      <a:r>
                        <a:rPr lang="fr-CH" sz="1100" dirty="0" err="1"/>
                        <a:t>GEDCo</a:t>
                      </a:r>
                      <a:r>
                        <a:rPr lang="fr-CH" sz="1100" dirty="0"/>
                        <a:t> agreement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fr-CH" sz="1100" dirty="0"/>
                        <a:t>09. Net-</a:t>
                      </a:r>
                      <a:r>
                        <a:rPr lang="fr-CH" sz="1100" dirty="0" err="1"/>
                        <a:t>metering</a:t>
                      </a:r>
                      <a:r>
                        <a:rPr lang="fr-CH" sz="1100" dirty="0"/>
                        <a:t> on </a:t>
                      </a:r>
                      <a:r>
                        <a:rPr lang="fr-CH" sz="1100" dirty="0" err="1"/>
                        <a:t>schedule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fr-CH" sz="1100" dirty="0"/>
                        <a:t>10. </a:t>
                      </a:r>
                      <a:r>
                        <a:rPr lang="fr-CH" sz="1100" dirty="0" err="1"/>
                        <a:t>Synchronization</a:t>
                      </a:r>
                      <a:r>
                        <a:rPr lang="fr-CH" sz="1100" dirty="0"/>
                        <a:t> of </a:t>
                      </a:r>
                      <a:r>
                        <a:rPr lang="fr-CH" sz="1100" dirty="0" err="1"/>
                        <a:t>gensets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fr-CH" sz="1100" dirty="0"/>
                        <a:t>11. Smart </a:t>
                      </a:r>
                      <a:r>
                        <a:rPr lang="fr-CH" sz="1100" dirty="0" err="1"/>
                        <a:t>meters</a:t>
                      </a:r>
                      <a:r>
                        <a:rPr lang="fr-CH" sz="1100" dirty="0"/>
                        <a:t> &amp; </a:t>
                      </a:r>
                      <a:r>
                        <a:rPr lang="fr-CH" sz="1100" dirty="0" err="1"/>
                        <a:t>parallel</a:t>
                      </a:r>
                      <a:r>
                        <a:rPr lang="fr-CH" sz="1100" dirty="0"/>
                        <a:t> system for </a:t>
                      </a:r>
                      <a:r>
                        <a:rPr lang="fr-CH" sz="1100" dirty="0" err="1"/>
                        <a:t>residents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 Smart 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meters</a:t>
                      </a: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fr-CH" sz="1100" dirty="0" err="1"/>
                        <a:t>parallel</a:t>
                      </a:r>
                      <a:r>
                        <a:rPr lang="fr-CH" sz="1100" dirty="0"/>
                        <a:t> </a:t>
                      </a: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system for business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dirty="0"/>
                        <a:t>13. Smart </a:t>
                      </a:r>
                      <a:r>
                        <a:rPr lang="fr-CH" sz="1100" dirty="0" err="1"/>
                        <a:t>meter</a:t>
                      </a:r>
                      <a:r>
                        <a:rPr lang="fr-CH" sz="1100" dirty="0"/>
                        <a:t> per </a:t>
                      </a:r>
                      <a:r>
                        <a:rPr lang="fr-CH" sz="1100" dirty="0" err="1"/>
                        <a:t>schedule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14. Off 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grid</a:t>
                      </a: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PV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15. Off 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grid</a:t>
                      </a: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PV system w/batteries</a:t>
                      </a:r>
                      <a:endParaRPr lang="fr-CH" sz="1100" b="1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16. Off 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grid</a:t>
                      </a: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PV system w/ 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genset</a:t>
                      </a: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batteries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17. Off-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grid</a:t>
                      </a: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PV system for 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small</a:t>
                      </a: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set-ups</a:t>
                      </a:r>
                      <a:endParaRPr lang="fr-CH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18. Back-up generator(s) owned by user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r>
                        <a:rPr lang="en-US" sz="1100" dirty="0"/>
                        <a:t>19. Back-up shared generator(s) owned by user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20. Back-up generator(s) providing extra to grid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21. 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Parallel</a:t>
                      </a: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system w/ 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genset</a:t>
                      </a:r>
                      <a:endParaRPr lang="fr-CH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22. </a:t>
                      </a:r>
                      <a:r>
                        <a:rPr lang="fr-CH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Parallel</a:t>
                      </a:r>
                      <a:r>
                        <a:rPr lang="fr-CH" sz="11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system w/ multiple </a:t>
                      </a:r>
                      <a:r>
                        <a:rPr lang="fr-CH" sz="11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gensets</a:t>
                      </a:r>
                      <a:endParaRPr lang="fr-CH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54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r-CH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23. LED 12V DC lights</a:t>
                      </a:r>
                      <a:r>
                        <a:rPr lang="fr-CH" sz="11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CH" sz="11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fr-CH" sz="11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batteries</a:t>
                      </a:r>
                      <a:endParaRPr lang="fr-CH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x</a:t>
                      </a:r>
                      <a:endParaRPr lang="fr-CH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27D5847-7F3B-41E3-B9B3-99B07C103FDD}"/>
              </a:ext>
            </a:extLst>
          </p:cNvPr>
          <p:cNvSpPr txBox="1"/>
          <p:nvPr/>
        </p:nvSpPr>
        <p:spPr>
          <a:xfrm>
            <a:off x="4096597" y="3137514"/>
            <a:ext cx="5134611" cy="523220"/>
          </a:xfrm>
          <a:prstGeom prst="rect">
            <a:avLst/>
          </a:prstGeom>
          <a:solidFill>
            <a:srgbClr val="E9EBF5"/>
          </a:solidFill>
        </p:spPr>
        <p:txBody>
          <a:bodyPr wrap="none" rtlCol="0">
            <a:spAutoFit/>
          </a:bodyPr>
          <a:lstStyle/>
          <a:p>
            <a:r>
              <a:rPr lang="fr-CH" sz="2800" b="1" dirty="0">
                <a:solidFill>
                  <a:srgbClr val="FF0000"/>
                </a:solidFill>
              </a:rPr>
              <a:t>23 Coping </a:t>
            </a:r>
            <a:r>
              <a:rPr lang="fr-CH" sz="2800" b="1" dirty="0" err="1">
                <a:solidFill>
                  <a:srgbClr val="FF0000"/>
                </a:solidFill>
              </a:rPr>
              <a:t>Mechanisms</a:t>
            </a:r>
            <a:r>
              <a:rPr lang="fr-CH" sz="2800" b="1" dirty="0">
                <a:solidFill>
                  <a:srgbClr val="FF0000"/>
                </a:solidFill>
              </a:rPr>
              <a:t> </a:t>
            </a:r>
            <a:r>
              <a:rPr lang="fr-CH" sz="2800" b="1" dirty="0" err="1">
                <a:solidFill>
                  <a:srgbClr val="FF0000"/>
                </a:solidFill>
              </a:rPr>
              <a:t>identified</a:t>
            </a:r>
            <a:endParaRPr lang="fr-CH" sz="2800" b="1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D47293-BD55-40D3-8115-3ABBE3CDC9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4954" y="4072111"/>
            <a:ext cx="4734871" cy="2663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31305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FCA8D9E-C414-4BE7-A399-20F617AE5DC4}"/>
              </a:ext>
            </a:extLst>
          </p:cNvPr>
          <p:cNvGrpSpPr/>
          <p:nvPr/>
        </p:nvGrpSpPr>
        <p:grpSpPr>
          <a:xfrm>
            <a:off x="358705" y="456492"/>
            <a:ext cx="4660939" cy="1887591"/>
            <a:chOff x="358705" y="456492"/>
            <a:chExt cx="4660939" cy="1887591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8DEDC05F-3E95-4249-99F1-A8430A00A8D7}"/>
                </a:ext>
              </a:extLst>
            </p:cNvPr>
            <p:cNvSpPr/>
            <p:nvPr/>
          </p:nvSpPr>
          <p:spPr>
            <a:xfrm>
              <a:off x="358804" y="456492"/>
              <a:ext cx="4653343" cy="18875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dirty="0"/>
            </a:p>
          </p:txBody>
        </p:sp>
        <p:sp>
          <p:nvSpPr>
            <p:cNvPr id="368" name="TextBox 367">
              <a:extLst>
                <a:ext uri="{FF2B5EF4-FFF2-40B4-BE49-F238E27FC236}">
                  <a16:creationId xmlns:a16="http://schemas.microsoft.com/office/drawing/2014/main" id="{8A7D7E3E-F3AA-4DDE-8EFA-258D822D681C}"/>
                </a:ext>
              </a:extLst>
            </p:cNvPr>
            <p:cNvSpPr txBox="1"/>
            <p:nvPr/>
          </p:nvSpPr>
          <p:spPr>
            <a:xfrm>
              <a:off x="366301" y="461431"/>
              <a:ext cx="4653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2000" b="1" dirty="0"/>
                <a:t>MICROGRIDS</a:t>
              </a:r>
            </a:p>
            <a:p>
              <a:pPr algn="ctr"/>
              <a:r>
                <a:rPr lang="fr-CH" sz="1600" dirty="0" err="1"/>
                <a:t>improve</a:t>
              </a:r>
              <a:r>
                <a:rPr lang="fr-CH" sz="1600" dirty="0"/>
                <a:t> the</a:t>
              </a:r>
            </a:p>
          </p:txBody>
        </p:sp>
        <p:sp>
          <p:nvSpPr>
            <p:cNvPr id="369" name="Rectangle 368">
              <a:extLst>
                <a:ext uri="{FF2B5EF4-FFF2-40B4-BE49-F238E27FC236}">
                  <a16:creationId xmlns:a16="http://schemas.microsoft.com/office/drawing/2014/main" id="{1D97DE2E-D0E7-4EC2-9527-733F5D340845}"/>
                </a:ext>
              </a:extLst>
            </p:cNvPr>
            <p:cNvSpPr/>
            <p:nvPr/>
          </p:nvSpPr>
          <p:spPr>
            <a:xfrm>
              <a:off x="468556" y="1117043"/>
              <a:ext cx="1627662" cy="399571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b="1" dirty="0">
                  <a:solidFill>
                    <a:schemeClr val="tx1"/>
                  </a:solidFill>
                </a:rPr>
                <a:t>REDUNDANCY</a:t>
              </a:r>
            </a:p>
          </p:txBody>
        </p:sp>
        <p:sp>
          <p:nvSpPr>
            <p:cNvPr id="370" name="Rectangle 369">
              <a:extLst>
                <a:ext uri="{FF2B5EF4-FFF2-40B4-BE49-F238E27FC236}">
                  <a16:creationId xmlns:a16="http://schemas.microsoft.com/office/drawing/2014/main" id="{974F3E33-080D-4DAC-A5F9-712073DCE3EF}"/>
                </a:ext>
              </a:extLst>
            </p:cNvPr>
            <p:cNvSpPr/>
            <p:nvPr/>
          </p:nvSpPr>
          <p:spPr>
            <a:xfrm>
              <a:off x="2149073" y="1109621"/>
              <a:ext cx="1352559" cy="406993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b="1" dirty="0">
                  <a:solidFill>
                    <a:schemeClr val="tx1"/>
                  </a:solidFill>
                </a:rPr>
                <a:t>FLEXIBILITY</a:t>
              </a:r>
            </a:p>
          </p:txBody>
        </p:sp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6B7BE9A1-8C9C-4E9B-8FA8-CA8B3A643129}"/>
                </a:ext>
              </a:extLst>
            </p:cNvPr>
            <p:cNvSpPr/>
            <p:nvPr/>
          </p:nvSpPr>
          <p:spPr>
            <a:xfrm>
              <a:off x="3558236" y="1118638"/>
              <a:ext cx="1352559" cy="397976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b="1" dirty="0">
                  <a:solidFill>
                    <a:schemeClr val="tx1"/>
                  </a:solidFill>
                </a:rPr>
                <a:t>RELIABILITY</a:t>
              </a:r>
            </a:p>
          </p:txBody>
        </p:sp>
        <p:sp>
          <p:nvSpPr>
            <p:cNvPr id="372" name="TextBox 371">
              <a:extLst>
                <a:ext uri="{FF2B5EF4-FFF2-40B4-BE49-F238E27FC236}">
                  <a16:creationId xmlns:a16="http://schemas.microsoft.com/office/drawing/2014/main" id="{18518B59-808F-4BC1-A2E2-D6F2F0E4980D}"/>
                </a:ext>
              </a:extLst>
            </p:cNvPr>
            <p:cNvSpPr txBox="1"/>
            <p:nvPr/>
          </p:nvSpPr>
          <p:spPr>
            <a:xfrm>
              <a:off x="358705" y="1602441"/>
              <a:ext cx="4642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1600" dirty="0"/>
                <a:t>of the </a:t>
              </a:r>
              <a:r>
                <a:rPr lang="fr-CH" sz="1600" dirty="0" err="1"/>
                <a:t>electricity</a:t>
              </a:r>
              <a:r>
                <a:rPr lang="fr-CH" sz="1600" dirty="0"/>
                <a:t> </a:t>
              </a:r>
              <a:r>
                <a:rPr lang="fr-CH" sz="1600" dirty="0" err="1"/>
                <a:t>supply</a:t>
              </a:r>
              <a:r>
                <a:rPr lang="fr-CH" sz="1600" dirty="0"/>
                <a:t> for a </a:t>
              </a:r>
              <a:r>
                <a:rPr lang="fr-CH" sz="1600" dirty="0" err="1"/>
                <a:t>community</a:t>
              </a:r>
              <a:r>
                <a:rPr lang="fr-CH" sz="1600" dirty="0"/>
                <a:t>, </a:t>
              </a:r>
              <a:r>
                <a:rPr lang="fr-CH" sz="1600" dirty="0" err="1"/>
                <a:t>thereby</a:t>
              </a:r>
              <a:r>
                <a:rPr lang="fr-CH" sz="1600" dirty="0"/>
                <a:t> </a:t>
              </a:r>
              <a:r>
                <a:rPr lang="fr-CH" sz="1600" dirty="0" err="1"/>
                <a:t>increasing</a:t>
              </a:r>
              <a:r>
                <a:rPr lang="fr-CH" sz="1600" dirty="0"/>
                <a:t> </a:t>
              </a:r>
              <a:r>
                <a:rPr lang="fr-CH" sz="1600" dirty="0" err="1"/>
                <a:t>its</a:t>
              </a:r>
              <a:r>
                <a:rPr lang="fr-CH" sz="1600" dirty="0"/>
                <a:t> </a:t>
              </a:r>
              <a:r>
                <a:rPr lang="fr-CH" sz="1600" dirty="0" err="1"/>
                <a:t>resilience</a:t>
              </a:r>
              <a:r>
                <a:rPr lang="fr-CH" sz="1600" dirty="0"/>
                <a:t> to disruptions.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CA4DD71F-F500-4CC4-B4BD-63D605AD7B5A}"/>
              </a:ext>
            </a:extLst>
          </p:cNvPr>
          <p:cNvSpPr/>
          <p:nvPr/>
        </p:nvSpPr>
        <p:spPr>
          <a:xfrm>
            <a:off x="5804899" y="169066"/>
            <a:ext cx="5897366" cy="6519868"/>
          </a:xfrm>
          <a:prstGeom prst="ellipse">
            <a:avLst/>
          </a:prstGeom>
          <a:noFill/>
          <a:ln w="1905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ECE9761-F620-4767-8574-895AED2F99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957" y="2943608"/>
            <a:ext cx="458667" cy="60926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5CDB189-6DBD-4A49-A95E-BF38BA60EF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886" y="2336048"/>
            <a:ext cx="605805" cy="60580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76EAED8-8653-42F9-BC7D-B2DE87428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245" y="4114963"/>
            <a:ext cx="691464" cy="69146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3DD088E-6F5A-4E92-865A-59BA5C46DF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029" y="1064445"/>
            <a:ext cx="620845" cy="62084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5AF48AD-1DBD-4E61-A2BB-72C1D58B62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505" y="5036784"/>
            <a:ext cx="477208" cy="47720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B924905-B392-48B4-A762-970029CA95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666" y="4115788"/>
            <a:ext cx="647427" cy="64742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A264C79-A4BA-44E4-B99B-2B98A4386F1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21" y="1151130"/>
            <a:ext cx="466040" cy="466040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53B0407-A7D3-409B-8ADA-235242EA377E}"/>
              </a:ext>
            </a:extLst>
          </p:cNvPr>
          <p:cNvCxnSpPr>
            <a:cxnSpLocks/>
            <a:stCxn id="33" idx="0"/>
            <a:endCxn id="40" idx="2"/>
          </p:cNvCxnSpPr>
          <p:nvPr/>
        </p:nvCxnSpPr>
        <p:spPr>
          <a:xfrm flipH="1" flipV="1">
            <a:off x="7700641" y="1617170"/>
            <a:ext cx="1093650" cy="132643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A139DBF-0E9A-41DC-A53F-CB4DD7D1954E}"/>
              </a:ext>
            </a:extLst>
          </p:cNvPr>
          <p:cNvCxnSpPr>
            <a:cxnSpLocks/>
            <a:stCxn id="33" idx="1"/>
            <a:endCxn id="34" idx="3"/>
          </p:cNvCxnSpPr>
          <p:nvPr/>
        </p:nvCxnSpPr>
        <p:spPr>
          <a:xfrm flipH="1" flipV="1">
            <a:off x="7033691" y="2638951"/>
            <a:ext cx="1531266" cy="609289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C413E7F-CC16-4A50-9028-C50EE59769A0}"/>
              </a:ext>
            </a:extLst>
          </p:cNvPr>
          <p:cNvCxnSpPr>
            <a:cxnSpLocks/>
            <a:stCxn id="33" idx="1"/>
            <a:endCxn id="35" idx="3"/>
          </p:cNvCxnSpPr>
          <p:nvPr/>
        </p:nvCxnSpPr>
        <p:spPr>
          <a:xfrm flipH="1">
            <a:off x="7328709" y="3248240"/>
            <a:ext cx="1236248" cy="1212455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D7DD995-5B23-4915-BFEB-2146A9C04671}"/>
              </a:ext>
            </a:extLst>
          </p:cNvPr>
          <p:cNvCxnSpPr>
            <a:cxnSpLocks/>
            <a:stCxn id="33" idx="2"/>
            <a:endCxn id="37" idx="0"/>
          </p:cNvCxnSpPr>
          <p:nvPr/>
        </p:nvCxnSpPr>
        <p:spPr>
          <a:xfrm>
            <a:off x="8794291" y="3552872"/>
            <a:ext cx="23818" cy="148391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F5FB3C4-A237-47E3-9B28-4BE5BC92E9BD}"/>
              </a:ext>
            </a:extLst>
          </p:cNvPr>
          <p:cNvCxnSpPr>
            <a:cxnSpLocks/>
            <a:stCxn id="33" idx="0"/>
            <a:endCxn id="36" idx="2"/>
          </p:cNvCxnSpPr>
          <p:nvPr/>
        </p:nvCxnSpPr>
        <p:spPr>
          <a:xfrm flipV="1">
            <a:off x="8794291" y="1685290"/>
            <a:ext cx="790161" cy="125831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943A93A-A143-4E28-9F1C-A7E1D6E2F0E1}"/>
              </a:ext>
            </a:extLst>
          </p:cNvPr>
          <p:cNvCxnSpPr>
            <a:cxnSpLocks/>
            <a:stCxn id="33" idx="3"/>
          </p:cNvCxnSpPr>
          <p:nvPr/>
        </p:nvCxnSpPr>
        <p:spPr>
          <a:xfrm flipV="1">
            <a:off x="9023624" y="2874144"/>
            <a:ext cx="1516269" cy="37409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AA4CE1E-8567-491A-A592-D071723D5150}"/>
              </a:ext>
            </a:extLst>
          </p:cNvPr>
          <p:cNvCxnSpPr>
            <a:cxnSpLocks/>
            <a:stCxn id="33" idx="3"/>
            <a:endCxn id="39" idx="1"/>
          </p:cNvCxnSpPr>
          <p:nvPr/>
        </p:nvCxnSpPr>
        <p:spPr>
          <a:xfrm>
            <a:off x="9023624" y="3248240"/>
            <a:ext cx="1396042" cy="119126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6056B730-04A5-4203-BC86-DF26C42DD83D}"/>
              </a:ext>
            </a:extLst>
          </p:cNvPr>
          <p:cNvSpPr txBox="1"/>
          <p:nvPr/>
        </p:nvSpPr>
        <p:spPr>
          <a:xfrm>
            <a:off x="10404233" y="4511426"/>
            <a:ext cx="905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WATER UTILITY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F49F58-F1A6-48A7-9533-44706F7234D9}"/>
              </a:ext>
            </a:extLst>
          </p:cNvPr>
          <p:cNvSpPr txBox="1"/>
          <p:nvPr/>
        </p:nvSpPr>
        <p:spPr>
          <a:xfrm>
            <a:off x="8295296" y="5493047"/>
            <a:ext cx="1018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LOCAL BUSINESSES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D72FF4A-FDC8-4A8F-8F85-5E6C06BDBBEB}"/>
              </a:ext>
            </a:extLst>
          </p:cNvPr>
          <p:cNvSpPr txBox="1"/>
          <p:nvPr/>
        </p:nvSpPr>
        <p:spPr>
          <a:xfrm>
            <a:off x="10254096" y="3029389"/>
            <a:ext cx="1018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MOSQUE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4F078A4-2499-4B5A-916B-1CD13239C4B8}"/>
              </a:ext>
            </a:extLst>
          </p:cNvPr>
          <p:cNvSpPr txBox="1"/>
          <p:nvPr/>
        </p:nvSpPr>
        <p:spPr>
          <a:xfrm>
            <a:off x="6402125" y="4732989"/>
            <a:ext cx="1080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HOUSEHOLDS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98255B5-046A-460E-9952-879D0AE1F1BB}"/>
              </a:ext>
            </a:extLst>
          </p:cNvPr>
          <p:cNvSpPr txBox="1"/>
          <p:nvPr/>
        </p:nvSpPr>
        <p:spPr>
          <a:xfrm>
            <a:off x="6185588" y="2933227"/>
            <a:ext cx="1080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SCHOOL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E094BBB-8DAC-44B3-9553-E2B9037AE19B}"/>
              </a:ext>
            </a:extLst>
          </p:cNvPr>
          <p:cNvSpPr txBox="1"/>
          <p:nvPr/>
        </p:nvSpPr>
        <p:spPr>
          <a:xfrm>
            <a:off x="7209590" y="1609155"/>
            <a:ext cx="1080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HEALTH CLINIC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EB01263-AB7A-4760-80AD-3C98A95A238A}"/>
              </a:ext>
            </a:extLst>
          </p:cNvPr>
          <p:cNvSpPr txBox="1"/>
          <p:nvPr/>
        </p:nvSpPr>
        <p:spPr>
          <a:xfrm>
            <a:off x="9023625" y="1641561"/>
            <a:ext cx="124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KINDERGARTEN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5D343A9D-908D-4E9A-AA78-227BE1C07B24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772" y="1980479"/>
            <a:ext cx="398804" cy="398804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44B96D9-28B5-4590-9C55-A83BDF446994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018" y="1981201"/>
            <a:ext cx="398804" cy="398804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F167FF-4449-4AFB-8D6C-50C923C277B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878" y="3711842"/>
            <a:ext cx="398804" cy="39880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6273909E-BB1E-403F-9533-DF91C0578EB3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672" y="3702290"/>
            <a:ext cx="398804" cy="398804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C6B903E-4D6B-4880-B438-5E7FECE94FCD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259" y="767724"/>
            <a:ext cx="398804" cy="398804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5DD7F83C-3549-4513-95F1-A90D6ED851A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231" y="758172"/>
            <a:ext cx="398804" cy="398804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9466CF5D-638E-4CC0-889F-7AF0A30CB4C8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879" y="698669"/>
            <a:ext cx="398804" cy="39880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DDBDDB09-FEFA-44D4-9783-DCC1D3EA7E66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399" y="678843"/>
            <a:ext cx="398804" cy="398804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476B060-1B80-4D7F-A130-49725E7808EF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469" y="2159102"/>
            <a:ext cx="398804" cy="398804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64FD22EB-8163-4D92-92F9-974595A9A9D6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549" y="2126642"/>
            <a:ext cx="398804" cy="398804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D29D6D2-A13D-4180-A566-61B242B005FF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491" y="3730539"/>
            <a:ext cx="398804" cy="398804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3B6B1262-757A-4694-8C3D-497EB5BF9AEA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215" y="3725874"/>
            <a:ext cx="398804" cy="398804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B402EDC2-16A5-4307-892E-7AD1E94D34A7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042" y="5953582"/>
            <a:ext cx="398804" cy="398804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A68F272-F85D-4A76-AE5A-9B050EE5003B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740" y="5938947"/>
            <a:ext cx="398804" cy="398804"/>
          </a:xfrm>
          <a:prstGeom prst="rect">
            <a:avLst/>
          </a:prstGeom>
        </p:spPr>
      </p:pic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4CC7CCDF-B8B5-4A85-B7E6-F1285B4D743E}"/>
              </a:ext>
            </a:extLst>
          </p:cNvPr>
          <p:cNvCxnSpPr>
            <a:cxnSpLocks/>
            <a:stCxn id="32" idx="2"/>
            <a:endCxn id="58" idx="0"/>
          </p:cNvCxnSpPr>
          <p:nvPr/>
        </p:nvCxnSpPr>
        <p:spPr>
          <a:xfrm>
            <a:off x="5804899" y="3429000"/>
            <a:ext cx="901175" cy="27329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9587C81-CCB5-4A89-8C8D-5F7717D5F51F}"/>
              </a:ext>
            </a:extLst>
          </p:cNvPr>
          <p:cNvCxnSpPr>
            <a:cxnSpLocks/>
            <a:endCxn id="56" idx="0"/>
          </p:cNvCxnSpPr>
          <p:nvPr/>
        </p:nvCxnSpPr>
        <p:spPr>
          <a:xfrm>
            <a:off x="6287122" y="1641561"/>
            <a:ext cx="217298" cy="33964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3967553F-EB60-42CF-9105-6B4FFD28E476}"/>
              </a:ext>
            </a:extLst>
          </p:cNvPr>
          <p:cNvCxnSpPr>
            <a:cxnSpLocks/>
            <a:endCxn id="60" idx="0"/>
          </p:cNvCxnSpPr>
          <p:nvPr/>
        </p:nvCxnSpPr>
        <p:spPr>
          <a:xfrm>
            <a:off x="7486997" y="498744"/>
            <a:ext cx="33636" cy="25942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CA0FC49-66A9-4541-9F83-40210F003FC1}"/>
              </a:ext>
            </a:extLst>
          </p:cNvPr>
          <p:cNvCxnSpPr>
            <a:cxnSpLocks/>
            <a:endCxn id="69" idx="2"/>
          </p:cNvCxnSpPr>
          <p:nvPr/>
        </p:nvCxnSpPr>
        <p:spPr>
          <a:xfrm flipV="1">
            <a:off x="8367739" y="6337751"/>
            <a:ext cx="199403" cy="33654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589664E-CCAF-483F-8B3C-D27C40531615}"/>
              </a:ext>
            </a:extLst>
          </p:cNvPr>
          <p:cNvCxnSpPr>
            <a:cxnSpLocks/>
            <a:stCxn id="62" idx="0"/>
          </p:cNvCxnSpPr>
          <p:nvPr/>
        </p:nvCxnSpPr>
        <p:spPr>
          <a:xfrm flipH="1" flipV="1">
            <a:off x="9382761" y="296557"/>
            <a:ext cx="16040" cy="38228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B87BCAF-9DE3-4D7A-8F77-88B252A604E0}"/>
              </a:ext>
            </a:extLst>
          </p:cNvPr>
          <p:cNvCxnSpPr>
            <a:cxnSpLocks/>
            <a:endCxn id="65" idx="0"/>
          </p:cNvCxnSpPr>
          <p:nvPr/>
        </p:nvCxnSpPr>
        <p:spPr>
          <a:xfrm flipH="1">
            <a:off x="10764951" y="1605910"/>
            <a:ext cx="441724" cy="52073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E4A13DFE-B884-480F-91B1-F0692AC5F9A9}"/>
              </a:ext>
            </a:extLst>
          </p:cNvPr>
          <p:cNvCxnSpPr>
            <a:cxnSpLocks/>
            <a:stCxn id="67" idx="0"/>
            <a:endCxn id="32" idx="6"/>
          </p:cNvCxnSpPr>
          <p:nvPr/>
        </p:nvCxnSpPr>
        <p:spPr>
          <a:xfrm flipV="1">
            <a:off x="10937617" y="3429000"/>
            <a:ext cx="764648" cy="296874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7" name="Straight Connector 134">
            <a:extLst>
              <a:ext uri="{FF2B5EF4-FFF2-40B4-BE49-F238E27FC236}">
                <a16:creationId xmlns:a16="http://schemas.microsoft.com/office/drawing/2014/main" id="{7BE75F43-2C18-4AD0-BD8B-18C027EAA7E9}"/>
              </a:ext>
            </a:extLst>
          </p:cNvPr>
          <p:cNvCxnSpPr>
            <a:cxnSpLocks/>
            <a:stCxn id="55" idx="0"/>
            <a:endCxn id="56" idx="0"/>
          </p:cNvCxnSpPr>
          <p:nvPr/>
        </p:nvCxnSpPr>
        <p:spPr>
          <a:xfrm rot="16200000" flipH="1" flipV="1">
            <a:off x="6705436" y="1779463"/>
            <a:ext cx="722" cy="402754"/>
          </a:xfrm>
          <a:prstGeom prst="curvedConnector3">
            <a:avLst>
              <a:gd name="adj1" fmla="val -31662050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8" name="Straight Connector 134">
            <a:extLst>
              <a:ext uri="{FF2B5EF4-FFF2-40B4-BE49-F238E27FC236}">
                <a16:creationId xmlns:a16="http://schemas.microsoft.com/office/drawing/2014/main" id="{CD323092-7A79-4F21-9BB6-ADDBCC8AD5BB}"/>
              </a:ext>
            </a:extLst>
          </p:cNvPr>
          <p:cNvCxnSpPr>
            <a:cxnSpLocks/>
            <a:stCxn id="57" idx="0"/>
            <a:endCxn id="58" idx="0"/>
          </p:cNvCxnSpPr>
          <p:nvPr/>
        </p:nvCxnSpPr>
        <p:spPr>
          <a:xfrm rot="16200000" flipV="1">
            <a:off x="6892401" y="3515963"/>
            <a:ext cx="9552" cy="382206"/>
          </a:xfrm>
          <a:prstGeom prst="curvedConnector3">
            <a:avLst>
              <a:gd name="adj1" fmla="val 2493216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9" name="Straight Connector 134">
            <a:extLst>
              <a:ext uri="{FF2B5EF4-FFF2-40B4-BE49-F238E27FC236}">
                <a16:creationId xmlns:a16="http://schemas.microsoft.com/office/drawing/2014/main" id="{FCA7A7D5-F970-469F-80DE-8E135A47FBC2}"/>
              </a:ext>
            </a:extLst>
          </p:cNvPr>
          <p:cNvCxnSpPr>
            <a:cxnSpLocks/>
            <a:stCxn id="59" idx="0"/>
            <a:endCxn id="60" idx="0"/>
          </p:cNvCxnSpPr>
          <p:nvPr/>
        </p:nvCxnSpPr>
        <p:spPr>
          <a:xfrm rot="16200000" flipV="1">
            <a:off x="7722371" y="556434"/>
            <a:ext cx="9552" cy="413028"/>
          </a:xfrm>
          <a:prstGeom prst="curvedConnector3">
            <a:avLst>
              <a:gd name="adj1" fmla="val 2493216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0" name="Straight Connector 134">
            <a:extLst>
              <a:ext uri="{FF2B5EF4-FFF2-40B4-BE49-F238E27FC236}">
                <a16:creationId xmlns:a16="http://schemas.microsoft.com/office/drawing/2014/main" id="{47B96B1B-80EE-4645-836A-2FB47C03F5F1}"/>
              </a:ext>
            </a:extLst>
          </p:cNvPr>
          <p:cNvCxnSpPr>
            <a:cxnSpLocks/>
            <a:stCxn id="61" idx="0"/>
            <a:endCxn id="62" idx="0"/>
          </p:cNvCxnSpPr>
          <p:nvPr/>
        </p:nvCxnSpPr>
        <p:spPr>
          <a:xfrm rot="16200000" flipV="1">
            <a:off x="9585128" y="492516"/>
            <a:ext cx="19826" cy="392480"/>
          </a:xfrm>
          <a:prstGeom prst="curvedConnector3">
            <a:avLst>
              <a:gd name="adj1" fmla="val 1253031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1" name="Straight Connector 134">
            <a:extLst>
              <a:ext uri="{FF2B5EF4-FFF2-40B4-BE49-F238E27FC236}">
                <a16:creationId xmlns:a16="http://schemas.microsoft.com/office/drawing/2014/main" id="{7E6F2ABB-E2F2-49F9-BC9D-AC3D684070AC}"/>
              </a:ext>
            </a:extLst>
          </p:cNvPr>
          <p:cNvCxnSpPr>
            <a:cxnSpLocks/>
            <a:stCxn id="64" idx="0"/>
            <a:endCxn id="65" idx="0"/>
          </p:cNvCxnSpPr>
          <p:nvPr/>
        </p:nvCxnSpPr>
        <p:spPr>
          <a:xfrm rot="5400000" flipH="1" flipV="1">
            <a:off x="10558681" y="1952832"/>
            <a:ext cx="32460" cy="380080"/>
          </a:xfrm>
          <a:prstGeom prst="curvedConnector3">
            <a:avLst>
              <a:gd name="adj1" fmla="val 804251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2" name="Straight Connector 134">
            <a:extLst>
              <a:ext uri="{FF2B5EF4-FFF2-40B4-BE49-F238E27FC236}">
                <a16:creationId xmlns:a16="http://schemas.microsoft.com/office/drawing/2014/main" id="{3D1BC6A1-46D5-4507-B52A-B9BB87374C58}"/>
              </a:ext>
            </a:extLst>
          </p:cNvPr>
          <p:cNvCxnSpPr>
            <a:cxnSpLocks/>
            <a:stCxn id="66" idx="0"/>
            <a:endCxn id="67" idx="0"/>
          </p:cNvCxnSpPr>
          <p:nvPr/>
        </p:nvCxnSpPr>
        <p:spPr>
          <a:xfrm rot="5400000" flipH="1" flipV="1">
            <a:off x="10736423" y="3529345"/>
            <a:ext cx="4665" cy="397724"/>
          </a:xfrm>
          <a:prstGeom prst="curvedConnector3">
            <a:avLst>
              <a:gd name="adj1" fmla="val 5000322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3" name="Straight Connector 134">
            <a:extLst>
              <a:ext uri="{FF2B5EF4-FFF2-40B4-BE49-F238E27FC236}">
                <a16:creationId xmlns:a16="http://schemas.microsoft.com/office/drawing/2014/main" id="{96E125E9-3EB8-4799-BC6D-238958A59654}"/>
              </a:ext>
            </a:extLst>
          </p:cNvPr>
          <p:cNvCxnSpPr>
            <a:cxnSpLocks/>
            <a:stCxn id="68" idx="2"/>
            <a:endCxn id="69" idx="2"/>
          </p:cNvCxnSpPr>
          <p:nvPr/>
        </p:nvCxnSpPr>
        <p:spPr>
          <a:xfrm rot="5400000" flipH="1">
            <a:off x="8771475" y="6133418"/>
            <a:ext cx="14635" cy="423302"/>
          </a:xfrm>
          <a:prstGeom prst="curvedConnector3">
            <a:avLst>
              <a:gd name="adj1" fmla="val -1562009"/>
            </a:avLst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EE0C9171-166B-4DD5-98FC-D89B5C237CED}"/>
              </a:ext>
            </a:extLst>
          </p:cNvPr>
          <p:cNvCxnSpPr>
            <a:cxnSpLocks/>
            <a:stCxn id="33" idx="2"/>
          </p:cNvCxnSpPr>
          <p:nvPr/>
        </p:nvCxnSpPr>
        <p:spPr>
          <a:xfrm>
            <a:off x="8794291" y="3552872"/>
            <a:ext cx="1531266" cy="2606459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60E50977-7732-402B-ADB8-CFBCF4B5B427}"/>
              </a:ext>
            </a:extLst>
          </p:cNvPr>
          <p:cNvCxnSpPr>
            <a:cxnSpLocks/>
            <a:stCxn id="33" idx="0"/>
            <a:endCxn id="32" idx="0"/>
          </p:cNvCxnSpPr>
          <p:nvPr/>
        </p:nvCxnSpPr>
        <p:spPr>
          <a:xfrm flipH="1" flipV="1">
            <a:off x="8753582" y="169066"/>
            <a:ext cx="40709" cy="277454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14AC4D6C-8F7D-4F35-9E5D-93483E0ABA74}"/>
              </a:ext>
            </a:extLst>
          </p:cNvPr>
          <p:cNvCxnSpPr>
            <a:cxnSpLocks/>
            <a:stCxn id="33" idx="2"/>
          </p:cNvCxnSpPr>
          <p:nvPr/>
        </p:nvCxnSpPr>
        <p:spPr>
          <a:xfrm flipH="1">
            <a:off x="7184348" y="3552872"/>
            <a:ext cx="1609943" cy="254695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40AEE6BB-F3C4-40D4-9A9C-8170DB960D3A}"/>
              </a:ext>
            </a:extLst>
          </p:cNvPr>
          <p:cNvSpPr txBox="1"/>
          <p:nvPr/>
        </p:nvSpPr>
        <p:spPr>
          <a:xfrm>
            <a:off x="8264475" y="3546251"/>
            <a:ext cx="1018588" cy="465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ELECTRICITY UTILITY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60B2FB8-8715-443B-AF74-A688BCF8AC1F}"/>
              </a:ext>
            </a:extLst>
          </p:cNvPr>
          <p:cNvGrpSpPr/>
          <p:nvPr/>
        </p:nvGrpSpPr>
        <p:grpSpPr>
          <a:xfrm>
            <a:off x="353390" y="2443409"/>
            <a:ext cx="4666254" cy="1822617"/>
            <a:chOff x="353390" y="2443409"/>
            <a:chExt cx="4666254" cy="1822617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A965D7A9-B54C-4383-85F3-4EEDDA1EC5F4}"/>
                </a:ext>
              </a:extLst>
            </p:cNvPr>
            <p:cNvSpPr/>
            <p:nvPr/>
          </p:nvSpPr>
          <p:spPr>
            <a:xfrm>
              <a:off x="354369" y="2443409"/>
              <a:ext cx="4665275" cy="182261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A0C4E66-0D86-43EB-BAB2-4857DC59EA8A}"/>
                </a:ext>
              </a:extLst>
            </p:cNvPr>
            <p:cNvSpPr txBox="1"/>
            <p:nvPr/>
          </p:nvSpPr>
          <p:spPr>
            <a:xfrm>
              <a:off x="353390" y="2443409"/>
              <a:ext cx="46399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b="1" dirty="0"/>
                <a:t>MICROGRIDS</a:t>
              </a:r>
            </a:p>
            <a:p>
              <a:pPr algn="ctr"/>
              <a:r>
                <a:rPr lang="fr-CH" sz="1600" dirty="0"/>
                <a:t>are a combination of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E643942-65E2-410A-8B86-BCEC27D21971}"/>
                </a:ext>
              </a:extLst>
            </p:cNvPr>
            <p:cNvSpPr/>
            <p:nvPr/>
          </p:nvSpPr>
          <p:spPr>
            <a:xfrm>
              <a:off x="573655" y="3066071"/>
              <a:ext cx="2028014" cy="620670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b="1" dirty="0">
                  <a:solidFill>
                    <a:schemeClr val="tx1"/>
                  </a:solidFill>
                </a:rPr>
                <a:t>DECENTRALIZED ENERGY SOURCES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B7E6A8B6-F4C9-4538-A703-14E2377D4B0F}"/>
                </a:ext>
              </a:extLst>
            </p:cNvPr>
            <p:cNvSpPr/>
            <p:nvPr/>
          </p:nvSpPr>
          <p:spPr>
            <a:xfrm>
              <a:off x="2725320" y="3068183"/>
              <a:ext cx="2028014" cy="620670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b="1" dirty="0">
                  <a:solidFill>
                    <a:schemeClr val="tx1"/>
                  </a:solidFill>
                </a:rPr>
                <a:t>SMART GRID COMPONENTS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603E7C33-582B-441B-8C96-F69590DDA904}"/>
                </a:ext>
              </a:extLst>
            </p:cNvPr>
            <p:cNvSpPr txBox="1"/>
            <p:nvPr/>
          </p:nvSpPr>
          <p:spPr>
            <a:xfrm>
              <a:off x="573096" y="3688472"/>
              <a:ext cx="20432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1400" dirty="0" err="1"/>
                <a:t>ie</a:t>
              </a:r>
              <a:r>
                <a:rPr lang="fr-CH" sz="1400" dirty="0"/>
                <a:t>. Solar, diesel </a:t>
              </a:r>
              <a:r>
                <a:rPr lang="fr-CH" sz="1400" dirty="0" err="1"/>
                <a:t>generators</a:t>
              </a:r>
              <a:r>
                <a:rPr lang="fr-CH" sz="1400" dirty="0"/>
                <a:t>, batteries, etc.</a:t>
              </a:r>
              <a:endParaRPr lang="fr-CH" dirty="0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566D507-6917-46BB-8E3E-9EE3A83E904B}"/>
                </a:ext>
              </a:extLst>
            </p:cNvPr>
            <p:cNvSpPr txBox="1"/>
            <p:nvPr/>
          </p:nvSpPr>
          <p:spPr>
            <a:xfrm>
              <a:off x="2704284" y="3720384"/>
              <a:ext cx="20432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1400" dirty="0" err="1"/>
                <a:t>ie</a:t>
              </a:r>
              <a:r>
                <a:rPr lang="fr-CH" sz="1400" dirty="0"/>
                <a:t>. Smart </a:t>
              </a:r>
              <a:r>
                <a:rPr lang="fr-CH" sz="1400" dirty="0" err="1"/>
                <a:t>meters</a:t>
              </a:r>
              <a:r>
                <a:rPr lang="fr-CH" sz="1400" dirty="0"/>
                <a:t>, auto-</a:t>
              </a:r>
              <a:r>
                <a:rPr lang="fr-CH" sz="1400" dirty="0" err="1"/>
                <a:t>reclosers</a:t>
              </a:r>
              <a:r>
                <a:rPr lang="fr-CH" sz="1400" dirty="0"/>
                <a:t>, SCADA, etc.</a:t>
              </a:r>
              <a:endParaRPr lang="fr-CH" dirty="0"/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91D5E333-AC9F-46AA-8661-30DF1138C0D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233" y="2401043"/>
            <a:ext cx="647923" cy="64792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3BB27E5-9D07-4328-99FA-627F4FCA9B79}"/>
              </a:ext>
            </a:extLst>
          </p:cNvPr>
          <p:cNvGrpSpPr/>
          <p:nvPr/>
        </p:nvGrpSpPr>
        <p:grpSpPr>
          <a:xfrm>
            <a:off x="357717" y="4350283"/>
            <a:ext cx="4657673" cy="2106887"/>
            <a:chOff x="357717" y="4350283"/>
            <a:chExt cx="4657673" cy="210688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F6A69BF-B873-4362-A7DC-5CFE905AAAA8}"/>
                </a:ext>
              </a:extLst>
            </p:cNvPr>
            <p:cNvGrpSpPr/>
            <p:nvPr/>
          </p:nvGrpSpPr>
          <p:grpSpPr>
            <a:xfrm>
              <a:off x="357717" y="4350283"/>
              <a:ext cx="4657673" cy="2106887"/>
              <a:chOff x="357717" y="4350283"/>
              <a:chExt cx="4657673" cy="2106887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9750F502-B81F-4E2B-B8E3-2B7065A5AA91}"/>
                  </a:ext>
                </a:extLst>
              </p:cNvPr>
              <p:cNvSpPr/>
              <p:nvPr/>
            </p:nvSpPr>
            <p:spPr>
              <a:xfrm>
                <a:off x="362047" y="4350283"/>
                <a:ext cx="4653343" cy="2106887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 dirty="0"/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C140CAC7-4A73-403A-A317-EEE76DD9C5B9}"/>
                  </a:ext>
                </a:extLst>
              </p:cNvPr>
              <p:cNvSpPr txBox="1"/>
              <p:nvPr/>
            </p:nvSpPr>
            <p:spPr>
              <a:xfrm>
                <a:off x="357717" y="4350284"/>
                <a:ext cx="46151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CH" b="1" dirty="0"/>
                  <a:t>GRID INTERACTIVE (HYBRID) MICROGRID</a:t>
                </a: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5EF87921-5294-4AB8-B9DF-94EB3F26061D}"/>
                  </a:ext>
                </a:extLst>
              </p:cNvPr>
              <p:cNvSpPr/>
              <p:nvPr/>
            </p:nvSpPr>
            <p:spPr>
              <a:xfrm>
                <a:off x="573656" y="4715843"/>
                <a:ext cx="1900892" cy="367224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CH" b="1" dirty="0">
                    <a:solidFill>
                      <a:schemeClr val="tx1"/>
                    </a:solidFill>
                  </a:rPr>
                  <a:t>ON-GRID</a:t>
                </a: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34DA9B5C-C635-479C-8490-878233B61B52}"/>
                  </a:ext>
                </a:extLst>
              </p:cNvPr>
              <p:cNvSpPr/>
              <p:nvPr/>
            </p:nvSpPr>
            <p:spPr>
              <a:xfrm>
                <a:off x="2836240" y="4715843"/>
                <a:ext cx="1917093" cy="367224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CH" b="1" dirty="0">
                    <a:solidFill>
                      <a:schemeClr val="tx1"/>
                    </a:solidFill>
                  </a:rPr>
                  <a:t>OFF-GRID</a:t>
                </a:r>
              </a:p>
            </p:txBody>
          </p: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434F3AE-2800-4875-8488-675FFEBBE016}"/>
                  </a:ext>
                </a:extLst>
              </p:cNvPr>
              <p:cNvSpPr txBox="1"/>
              <p:nvPr/>
            </p:nvSpPr>
            <p:spPr>
              <a:xfrm>
                <a:off x="2813276" y="5183095"/>
                <a:ext cx="1892249" cy="11541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CH" sz="1600" dirty="0" err="1"/>
                  <a:t>Isolated</a:t>
                </a:r>
                <a:r>
                  <a:rPr lang="fr-CH" sz="1600" dirty="0"/>
                  <a:t> </a:t>
                </a:r>
                <a:r>
                  <a:rPr lang="fr-CH" sz="1600" dirty="0" err="1"/>
                  <a:t>from</a:t>
                </a:r>
                <a:r>
                  <a:rPr lang="fr-CH" sz="1600" dirty="0"/>
                  <a:t> the public </a:t>
                </a:r>
                <a:r>
                  <a:rPr lang="fr-CH" sz="1600" dirty="0" err="1"/>
                  <a:t>grid</a:t>
                </a:r>
                <a:endParaRPr lang="fr-CH" sz="1600" dirty="0"/>
              </a:p>
              <a:p>
                <a:pPr algn="ctr"/>
                <a:endParaRPr lang="fr-CH" sz="700" dirty="0"/>
              </a:p>
              <a:p>
                <a:pPr algn="ctr"/>
                <a:r>
                  <a:rPr lang="fr-CH" sz="1400" i="1" dirty="0" err="1"/>
                  <a:t>Electricity</a:t>
                </a:r>
                <a:r>
                  <a:rPr lang="fr-CH" sz="1400" i="1" dirty="0"/>
                  <a:t> to </a:t>
                </a:r>
                <a:r>
                  <a:rPr lang="fr-CH" sz="1400" i="1" dirty="0" err="1"/>
                  <a:t>community</a:t>
                </a:r>
                <a:r>
                  <a:rPr lang="fr-CH" sz="1400" i="1" dirty="0"/>
                  <a:t> </a:t>
                </a:r>
                <a:r>
                  <a:rPr lang="fr-CH" sz="1400" i="1" dirty="0" err="1"/>
                  <a:t>only</a:t>
                </a:r>
                <a:r>
                  <a:rPr lang="fr-CH" sz="1400" i="1" dirty="0"/>
                  <a:t> </a:t>
                </a: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72612E0-DB2F-4B53-8F71-561250347AED}"/>
                  </a:ext>
                </a:extLst>
              </p:cNvPr>
              <p:cNvSpPr txBox="1"/>
              <p:nvPr/>
            </p:nvSpPr>
            <p:spPr>
              <a:xfrm>
                <a:off x="704193" y="5179096"/>
                <a:ext cx="1799218" cy="11233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CH" sz="1600" dirty="0" err="1"/>
                  <a:t>Connected</a:t>
                </a:r>
                <a:r>
                  <a:rPr lang="fr-CH" sz="1600" dirty="0"/>
                  <a:t> to public </a:t>
                </a:r>
                <a:r>
                  <a:rPr lang="fr-CH" sz="1600" dirty="0" err="1"/>
                  <a:t>grid</a:t>
                </a:r>
                <a:endParaRPr lang="fr-CH" sz="1600" dirty="0"/>
              </a:p>
              <a:p>
                <a:pPr algn="ctr"/>
                <a:endParaRPr lang="fr-CH" sz="700" dirty="0"/>
              </a:p>
              <a:p>
                <a:pPr algn="ctr"/>
                <a:r>
                  <a:rPr lang="fr-CH" sz="1400" i="1" dirty="0"/>
                  <a:t>Surplus </a:t>
                </a:r>
                <a:r>
                  <a:rPr lang="fr-CH" sz="1400" i="1" dirty="0" err="1"/>
                  <a:t>electricity</a:t>
                </a:r>
                <a:r>
                  <a:rPr lang="fr-CH" sz="1400" i="1" dirty="0"/>
                  <a:t> </a:t>
                </a:r>
                <a:r>
                  <a:rPr lang="fr-CH" sz="1400" i="1" dirty="0" err="1"/>
                  <a:t>feeds</a:t>
                </a:r>
                <a:r>
                  <a:rPr lang="fr-CH" sz="1400" i="1" dirty="0"/>
                  <a:t> </a:t>
                </a:r>
                <a:r>
                  <a:rPr lang="fr-CH" sz="1400" i="1" dirty="0" err="1"/>
                  <a:t>into</a:t>
                </a:r>
                <a:r>
                  <a:rPr lang="fr-CH" sz="1400" i="1" dirty="0"/>
                  <a:t> network</a:t>
                </a:r>
              </a:p>
            </p:txBody>
          </p:sp>
        </p:grp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107F17D0-ED2B-4661-80EA-DB5C23D85F66}"/>
                </a:ext>
              </a:extLst>
            </p:cNvPr>
            <p:cNvSpPr/>
            <p:nvPr/>
          </p:nvSpPr>
          <p:spPr>
            <a:xfrm>
              <a:off x="2489482" y="4722434"/>
              <a:ext cx="331824" cy="3672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b="1" dirty="0">
                  <a:solidFill>
                    <a:schemeClr val="tx1"/>
                  </a:solidFill>
                </a:rPr>
                <a:t>&amp;</a:t>
              </a:r>
            </a:p>
          </p:txBody>
        </p:sp>
      </p:grpSp>
      <p:pic>
        <p:nvPicPr>
          <p:cNvPr id="99" name="Picture 98" descr="Image result for ICRC logo">
            <a:extLst>
              <a:ext uri="{FF2B5EF4-FFF2-40B4-BE49-F238E27FC236}">
                <a16:creationId xmlns:a16="http://schemas.microsoft.com/office/drawing/2014/main" id="{A279A348-9437-4AB2-90E5-95F4DE2D3D60}"/>
              </a:ext>
            </a:extLst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050" y="5926268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40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54124EA-1105-4855-AEC0-19F79B0912A4}"/>
              </a:ext>
            </a:extLst>
          </p:cNvPr>
          <p:cNvSpPr/>
          <p:nvPr/>
        </p:nvSpPr>
        <p:spPr>
          <a:xfrm>
            <a:off x="203200" y="786384"/>
            <a:ext cx="11833000" cy="482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err="1">
                <a:solidFill>
                  <a:schemeClr val="tx1"/>
                </a:solidFill>
              </a:rPr>
              <a:t>Choose</a:t>
            </a:r>
            <a:r>
              <a:rPr lang="fr-CH" b="1" dirty="0">
                <a:solidFill>
                  <a:schemeClr val="tx1"/>
                </a:solidFill>
              </a:rPr>
              <a:t> the best case </a:t>
            </a:r>
            <a:r>
              <a:rPr lang="fr-CH" b="1" dirty="0" err="1">
                <a:solidFill>
                  <a:schemeClr val="tx1"/>
                </a:solidFill>
              </a:rPr>
              <a:t>study</a:t>
            </a:r>
            <a:r>
              <a:rPr lang="fr-CH" b="1" dirty="0">
                <a:solidFill>
                  <a:schemeClr val="tx1"/>
                </a:solidFill>
              </a:rPr>
              <a:t> option for a </a:t>
            </a:r>
            <a:r>
              <a:rPr lang="fr-CH" b="1" dirty="0" err="1">
                <a:solidFill>
                  <a:schemeClr val="tx1"/>
                </a:solidFill>
              </a:rPr>
              <a:t>hybrid</a:t>
            </a:r>
            <a:r>
              <a:rPr lang="fr-CH" b="1" dirty="0">
                <a:solidFill>
                  <a:schemeClr val="tx1"/>
                </a:solidFill>
              </a:rPr>
              <a:t> </a:t>
            </a:r>
            <a:r>
              <a:rPr lang="fr-CH" b="1" dirty="0" err="1">
                <a:solidFill>
                  <a:schemeClr val="tx1"/>
                </a:solidFill>
              </a:rPr>
              <a:t>grid</a:t>
            </a:r>
            <a:r>
              <a:rPr lang="fr-CH" b="1" dirty="0">
                <a:solidFill>
                  <a:schemeClr val="tx1"/>
                </a:solidFill>
              </a:rPr>
              <a:t> in Gaza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ADCA1B-39BC-48FA-906B-B20EE1489FB4}"/>
              </a:ext>
            </a:extLst>
          </p:cNvPr>
          <p:cNvSpPr/>
          <p:nvPr/>
        </p:nvSpPr>
        <p:spPr>
          <a:xfrm>
            <a:off x="203200" y="1701801"/>
            <a:ext cx="1800000" cy="482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>
                <a:solidFill>
                  <a:schemeClr val="tx1"/>
                </a:solidFill>
              </a:rPr>
              <a:t>Financial </a:t>
            </a:r>
            <a:r>
              <a:rPr lang="fr-CH" sz="1400" dirty="0" err="1">
                <a:solidFill>
                  <a:schemeClr val="tx1"/>
                </a:solidFill>
              </a:rPr>
              <a:t>Feasibility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1204A8-A476-4397-A710-66985D05835E}"/>
              </a:ext>
            </a:extLst>
          </p:cNvPr>
          <p:cNvSpPr/>
          <p:nvPr/>
        </p:nvSpPr>
        <p:spPr>
          <a:xfrm>
            <a:off x="2209800" y="1701800"/>
            <a:ext cx="1800000" cy="482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>
                <a:solidFill>
                  <a:schemeClr val="tx1"/>
                </a:solidFill>
              </a:rPr>
              <a:t>Energy Sources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FFFCEE-DA0B-4C9F-B4FC-7143BB0F7D4E}"/>
              </a:ext>
            </a:extLst>
          </p:cNvPr>
          <p:cNvSpPr/>
          <p:nvPr/>
        </p:nvSpPr>
        <p:spPr>
          <a:xfrm>
            <a:off x="4216400" y="1701800"/>
            <a:ext cx="1800000" cy="482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>
                <a:solidFill>
                  <a:schemeClr val="tx1"/>
                </a:solidFill>
              </a:rPr>
              <a:t>Water Sources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4763F1-7209-43AA-A95D-EBB41EA23BC4}"/>
              </a:ext>
            </a:extLst>
          </p:cNvPr>
          <p:cNvSpPr/>
          <p:nvPr/>
        </p:nvSpPr>
        <p:spPr>
          <a:xfrm>
            <a:off x="6223000" y="1701800"/>
            <a:ext cx="1800000" cy="482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>
                <a:solidFill>
                  <a:schemeClr val="tx1"/>
                </a:solidFill>
              </a:rPr>
              <a:t>Location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019189-3425-4878-9F8B-9F3608B30B43}"/>
              </a:ext>
            </a:extLst>
          </p:cNvPr>
          <p:cNvSpPr/>
          <p:nvPr/>
        </p:nvSpPr>
        <p:spPr>
          <a:xfrm>
            <a:off x="8229600" y="1701800"/>
            <a:ext cx="1800000" cy="482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>
                <a:solidFill>
                  <a:schemeClr val="tx1"/>
                </a:solidFill>
              </a:rPr>
              <a:t>Community Services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EEFD61-B03D-44D1-A36C-2F5FCA2A33C8}"/>
              </a:ext>
            </a:extLst>
          </p:cNvPr>
          <p:cNvSpPr/>
          <p:nvPr/>
        </p:nvSpPr>
        <p:spPr>
          <a:xfrm>
            <a:off x="10236200" y="1701800"/>
            <a:ext cx="1800000" cy="482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>
                <a:solidFill>
                  <a:schemeClr val="tx1"/>
                </a:solidFill>
              </a:rPr>
              <a:t>Management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AAFA66-DBBC-44FF-A34C-F10806ABA642}"/>
              </a:ext>
            </a:extLst>
          </p:cNvPr>
          <p:cNvSpPr/>
          <p:nvPr/>
        </p:nvSpPr>
        <p:spPr>
          <a:xfrm>
            <a:off x="203200" y="2418179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Installation </a:t>
            </a:r>
            <a:r>
              <a:rPr lang="fr-CH" sz="1200" dirty="0" err="1">
                <a:solidFill>
                  <a:schemeClr val="tx1"/>
                </a:solidFill>
              </a:rPr>
              <a:t>Costs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91A847-04EA-49F4-968A-2547A836A249}"/>
              </a:ext>
            </a:extLst>
          </p:cNvPr>
          <p:cNvSpPr/>
          <p:nvPr/>
        </p:nvSpPr>
        <p:spPr>
          <a:xfrm>
            <a:off x="203200" y="3129381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Financial </a:t>
            </a:r>
            <a:r>
              <a:rPr lang="fr-CH" sz="1200" dirty="0" err="1">
                <a:solidFill>
                  <a:schemeClr val="tx1"/>
                </a:solidFill>
              </a:rPr>
              <a:t>Sustainability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60889FA-B41E-4534-8271-648F16332103}"/>
              </a:ext>
            </a:extLst>
          </p:cNvPr>
          <p:cNvSpPr/>
          <p:nvPr/>
        </p:nvSpPr>
        <p:spPr>
          <a:xfrm>
            <a:off x="2209800" y="2416313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Solar </a:t>
            </a:r>
            <a:r>
              <a:rPr lang="fr-CH" sz="1200" dirty="0" err="1">
                <a:solidFill>
                  <a:schemeClr val="tx1"/>
                </a:solidFill>
              </a:rPr>
              <a:t>Availability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1EB176-D7B0-4526-8CFA-8708ABAA9DF2}"/>
              </a:ext>
            </a:extLst>
          </p:cNvPr>
          <p:cNvSpPr/>
          <p:nvPr/>
        </p:nvSpPr>
        <p:spPr>
          <a:xfrm>
            <a:off x="2209800" y="3127515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>
                <a:solidFill>
                  <a:schemeClr val="tx1"/>
                </a:solidFill>
              </a:rPr>
              <a:t>Generator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dirty="0" err="1">
                <a:solidFill>
                  <a:schemeClr val="tx1"/>
                </a:solidFill>
              </a:rPr>
              <a:t>Capacity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973B51B-ABD9-4255-8513-7B7BF75BDBA3}"/>
              </a:ext>
            </a:extLst>
          </p:cNvPr>
          <p:cNvSpPr/>
          <p:nvPr/>
        </p:nvSpPr>
        <p:spPr>
          <a:xfrm>
            <a:off x="2209800" y="3838717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>
                <a:solidFill>
                  <a:schemeClr val="tx1"/>
                </a:solidFill>
              </a:rPr>
              <a:t>Grid</a:t>
            </a:r>
            <a:r>
              <a:rPr lang="fr-CH" sz="1200" dirty="0">
                <a:solidFill>
                  <a:schemeClr val="tx1"/>
                </a:solidFill>
              </a:rPr>
              <a:t> Network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5543B6-5AE7-4A0B-80CF-58B60CC3E6AE}"/>
              </a:ext>
            </a:extLst>
          </p:cNvPr>
          <p:cNvSpPr/>
          <p:nvPr/>
        </p:nvSpPr>
        <p:spPr>
          <a:xfrm>
            <a:off x="4216400" y="2378714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Public </a:t>
            </a:r>
            <a:r>
              <a:rPr lang="fr-CH" sz="1200" dirty="0" err="1">
                <a:solidFill>
                  <a:schemeClr val="tx1"/>
                </a:solidFill>
              </a:rPr>
              <a:t>Well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BEAB5D9-3BBD-4376-884F-0A8B39363707}"/>
              </a:ext>
            </a:extLst>
          </p:cNvPr>
          <p:cNvSpPr/>
          <p:nvPr/>
        </p:nvSpPr>
        <p:spPr>
          <a:xfrm>
            <a:off x="4216400" y="3089916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>
                <a:solidFill>
                  <a:schemeClr val="tx1"/>
                </a:solidFill>
              </a:rPr>
              <a:t>Desalination</a:t>
            </a:r>
            <a:r>
              <a:rPr lang="fr-CH" sz="1200" dirty="0">
                <a:solidFill>
                  <a:schemeClr val="tx1"/>
                </a:solidFill>
              </a:rPr>
              <a:t> Plant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C5A4ACD-A8A9-4187-BD3C-6BD4A753FD15}"/>
              </a:ext>
            </a:extLst>
          </p:cNvPr>
          <p:cNvSpPr/>
          <p:nvPr/>
        </p:nvSpPr>
        <p:spPr>
          <a:xfrm>
            <a:off x="6223000" y="2378714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>
                <a:solidFill>
                  <a:schemeClr val="tx1"/>
                </a:solidFill>
              </a:rPr>
              <a:t>Scaling</a:t>
            </a:r>
            <a:r>
              <a:rPr lang="fr-CH" sz="1200" dirty="0">
                <a:solidFill>
                  <a:schemeClr val="tx1"/>
                </a:solidFill>
              </a:rPr>
              <a:t>-up </a:t>
            </a:r>
            <a:r>
              <a:rPr lang="fr-CH" sz="1200" dirty="0" err="1">
                <a:solidFill>
                  <a:schemeClr val="tx1"/>
                </a:solidFill>
              </a:rPr>
              <a:t>Opportunities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D48504C-7839-4CC2-AF52-86FEA4F3BCC9}"/>
              </a:ext>
            </a:extLst>
          </p:cNvPr>
          <p:cNvSpPr/>
          <p:nvPr/>
        </p:nvSpPr>
        <p:spPr>
          <a:xfrm>
            <a:off x="6223000" y="3089916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>
                <a:solidFill>
                  <a:schemeClr val="tx1"/>
                </a:solidFill>
              </a:rPr>
              <a:t>Proximity</a:t>
            </a:r>
            <a:r>
              <a:rPr lang="fr-CH" sz="1200" dirty="0">
                <a:solidFill>
                  <a:schemeClr val="tx1"/>
                </a:solidFill>
              </a:rPr>
              <a:t> to Hot Spots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2B5DF07-008B-4857-B914-7F0423B4C101}"/>
              </a:ext>
            </a:extLst>
          </p:cNvPr>
          <p:cNvSpPr/>
          <p:nvPr/>
        </p:nvSpPr>
        <p:spPr>
          <a:xfrm>
            <a:off x="8229600" y="2378714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>
                <a:solidFill>
                  <a:schemeClr val="tx1"/>
                </a:solidFill>
              </a:rPr>
              <a:t>Schools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B153E40-134A-4F99-874D-634BD0607B7A}"/>
              </a:ext>
            </a:extLst>
          </p:cNvPr>
          <p:cNvSpPr/>
          <p:nvPr/>
        </p:nvSpPr>
        <p:spPr>
          <a:xfrm>
            <a:off x="8229600" y="3089916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>
                <a:solidFill>
                  <a:schemeClr val="tx1"/>
                </a:solidFill>
              </a:rPr>
              <a:t>Shelters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1F02F24-2AD9-4C88-B9E5-1D0DE8B2A2C9}"/>
              </a:ext>
            </a:extLst>
          </p:cNvPr>
          <p:cNvSpPr/>
          <p:nvPr/>
        </p:nvSpPr>
        <p:spPr>
          <a:xfrm>
            <a:off x="8229600" y="3801118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>
                <a:solidFill>
                  <a:schemeClr val="tx1"/>
                </a:solidFill>
              </a:rPr>
              <a:t>Clinics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0CBA97A-A531-48A7-8FE6-42EC21E385B6}"/>
              </a:ext>
            </a:extLst>
          </p:cNvPr>
          <p:cNvSpPr/>
          <p:nvPr/>
        </p:nvSpPr>
        <p:spPr>
          <a:xfrm>
            <a:off x="8229600" y="4512320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Local Businesses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39CCE2C-F9AF-4A3B-A875-BFB4018B6BAA}"/>
              </a:ext>
            </a:extLst>
          </p:cNvPr>
          <p:cNvSpPr/>
          <p:nvPr/>
        </p:nvSpPr>
        <p:spPr>
          <a:xfrm>
            <a:off x="10236200" y="2378714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Relationship </a:t>
            </a:r>
            <a:r>
              <a:rPr lang="fr-CH" sz="1200" dirty="0" err="1">
                <a:solidFill>
                  <a:schemeClr val="tx1"/>
                </a:solidFill>
              </a:rPr>
              <a:t>with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dirty="0" err="1">
                <a:solidFill>
                  <a:schemeClr val="tx1"/>
                </a:solidFill>
              </a:rPr>
              <a:t>Authorities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D37714D-D87C-4D9D-8D44-C28EAA548234}"/>
              </a:ext>
            </a:extLst>
          </p:cNvPr>
          <p:cNvSpPr/>
          <p:nvPr/>
        </p:nvSpPr>
        <p:spPr>
          <a:xfrm>
            <a:off x="10236200" y="3089916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Community </a:t>
            </a:r>
            <a:r>
              <a:rPr lang="fr-CH" sz="1200" dirty="0" err="1">
                <a:solidFill>
                  <a:schemeClr val="tx1"/>
                </a:solidFill>
              </a:rPr>
              <a:t>Organization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FD934D9-242D-4030-804B-C834B5B67CD0}"/>
              </a:ext>
            </a:extLst>
          </p:cNvPr>
          <p:cNvSpPr/>
          <p:nvPr/>
        </p:nvSpPr>
        <p:spPr>
          <a:xfrm>
            <a:off x="10236200" y="3801118"/>
            <a:ext cx="1800000" cy="5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Stakeholder </a:t>
            </a:r>
            <a:r>
              <a:rPr lang="fr-CH" sz="1200" dirty="0" err="1">
                <a:solidFill>
                  <a:schemeClr val="tx1"/>
                </a:solidFill>
              </a:rPr>
              <a:t>Benefits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AE28281-95E2-4CA9-8DCC-A29F75F79842}"/>
              </a:ext>
            </a:extLst>
          </p:cNvPr>
          <p:cNvSpPr/>
          <p:nvPr/>
        </p:nvSpPr>
        <p:spPr>
          <a:xfrm>
            <a:off x="203200" y="1354666"/>
            <a:ext cx="11833000" cy="26153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b="1" dirty="0">
                <a:solidFill>
                  <a:schemeClr val="tx1"/>
                </a:solidFill>
              </a:rPr>
              <a:t>CRITERIA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367A85F-C739-4EC4-892E-D92B1FF97E2F}"/>
              </a:ext>
            </a:extLst>
          </p:cNvPr>
          <p:cNvCxnSpPr>
            <a:cxnSpLocks/>
          </p:cNvCxnSpPr>
          <p:nvPr/>
        </p:nvCxnSpPr>
        <p:spPr>
          <a:xfrm>
            <a:off x="2116667" y="1616200"/>
            <a:ext cx="0" cy="3606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75B671C-1D61-41F1-AE76-527306695204}"/>
              </a:ext>
            </a:extLst>
          </p:cNvPr>
          <p:cNvCxnSpPr>
            <a:cxnSpLocks/>
          </p:cNvCxnSpPr>
          <p:nvPr/>
        </p:nvCxnSpPr>
        <p:spPr>
          <a:xfrm>
            <a:off x="4116917" y="1616200"/>
            <a:ext cx="0" cy="3606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F299D39-D724-4CDC-8478-7F7F56AE2030}"/>
              </a:ext>
            </a:extLst>
          </p:cNvPr>
          <p:cNvCxnSpPr>
            <a:cxnSpLocks/>
            <a:endCxn id="47" idx="2"/>
          </p:cNvCxnSpPr>
          <p:nvPr/>
        </p:nvCxnSpPr>
        <p:spPr>
          <a:xfrm>
            <a:off x="6110817" y="1616200"/>
            <a:ext cx="8883" cy="3606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5F4455C-6ABB-48DA-9C82-92D169A2A412}"/>
              </a:ext>
            </a:extLst>
          </p:cNvPr>
          <p:cNvCxnSpPr>
            <a:cxnSpLocks/>
          </p:cNvCxnSpPr>
          <p:nvPr/>
        </p:nvCxnSpPr>
        <p:spPr>
          <a:xfrm>
            <a:off x="8142817" y="1616200"/>
            <a:ext cx="0" cy="3570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DF91767-F1A5-4327-B6E7-4AFA5294438C}"/>
              </a:ext>
            </a:extLst>
          </p:cNvPr>
          <p:cNvCxnSpPr>
            <a:cxnSpLocks/>
          </p:cNvCxnSpPr>
          <p:nvPr/>
        </p:nvCxnSpPr>
        <p:spPr>
          <a:xfrm>
            <a:off x="10143067" y="1616200"/>
            <a:ext cx="0" cy="3570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0B2B149-B035-4BA2-8AFF-30CF999FA827}"/>
              </a:ext>
            </a:extLst>
          </p:cNvPr>
          <p:cNvCxnSpPr>
            <a:cxnSpLocks/>
          </p:cNvCxnSpPr>
          <p:nvPr/>
        </p:nvCxnSpPr>
        <p:spPr>
          <a:xfrm>
            <a:off x="0" y="2279181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81E2A49C-127B-4D74-BE96-1F4822275D7F}"/>
              </a:ext>
            </a:extLst>
          </p:cNvPr>
          <p:cNvSpPr/>
          <p:nvPr/>
        </p:nvSpPr>
        <p:spPr>
          <a:xfrm>
            <a:off x="203200" y="5764073"/>
            <a:ext cx="1800000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Location 1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04177CE-C6AE-4C92-B5DE-97F68D3CC56C}"/>
              </a:ext>
            </a:extLst>
          </p:cNvPr>
          <p:cNvSpPr/>
          <p:nvPr/>
        </p:nvSpPr>
        <p:spPr>
          <a:xfrm>
            <a:off x="2209800" y="5764073"/>
            <a:ext cx="1800000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Location 2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87C1B3A-5732-42EB-90BF-71F687B6D885}"/>
              </a:ext>
            </a:extLst>
          </p:cNvPr>
          <p:cNvSpPr/>
          <p:nvPr/>
        </p:nvSpPr>
        <p:spPr>
          <a:xfrm>
            <a:off x="4216400" y="5762111"/>
            <a:ext cx="1800000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Location 3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93DD12E-4DB8-47C3-ABE3-E0B0ED56BA0D}"/>
              </a:ext>
            </a:extLst>
          </p:cNvPr>
          <p:cNvSpPr/>
          <p:nvPr/>
        </p:nvSpPr>
        <p:spPr>
          <a:xfrm>
            <a:off x="6223000" y="5762111"/>
            <a:ext cx="1800000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Location 4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B4C74E6-34A3-47A2-BB1D-2A03A6BFD1D3}"/>
              </a:ext>
            </a:extLst>
          </p:cNvPr>
          <p:cNvSpPr/>
          <p:nvPr/>
        </p:nvSpPr>
        <p:spPr>
          <a:xfrm>
            <a:off x="8229600" y="5762111"/>
            <a:ext cx="1800000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Location 5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98F901E-4188-483B-8650-44D8307D0D42}"/>
              </a:ext>
            </a:extLst>
          </p:cNvPr>
          <p:cNvSpPr/>
          <p:nvPr/>
        </p:nvSpPr>
        <p:spPr>
          <a:xfrm>
            <a:off x="10236200" y="5762111"/>
            <a:ext cx="1800000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Location 6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FBC496D-3BE1-4EE5-856B-C16B5968D7CE}"/>
              </a:ext>
            </a:extLst>
          </p:cNvPr>
          <p:cNvSpPr/>
          <p:nvPr/>
        </p:nvSpPr>
        <p:spPr>
          <a:xfrm>
            <a:off x="203200" y="5394637"/>
            <a:ext cx="11833000" cy="26153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b="1" dirty="0">
                <a:solidFill>
                  <a:schemeClr val="tx1"/>
                </a:solidFill>
              </a:rPr>
              <a:t>OPTIONS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70304ED-CC22-4CA1-BA34-25488FA93016}"/>
              </a:ext>
            </a:extLst>
          </p:cNvPr>
          <p:cNvSpPr/>
          <p:nvPr/>
        </p:nvSpPr>
        <p:spPr>
          <a:xfrm>
            <a:off x="203200" y="5186342"/>
            <a:ext cx="11833000" cy="3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b="1" dirty="0">
              <a:solidFill>
                <a:schemeClr val="tx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F91BCC9-F94A-40E4-B286-428C8B0ECE97}"/>
              </a:ext>
            </a:extLst>
          </p:cNvPr>
          <p:cNvSpPr/>
          <p:nvPr/>
        </p:nvSpPr>
        <p:spPr>
          <a:xfrm>
            <a:off x="203200" y="6439525"/>
            <a:ext cx="1800000" cy="252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22.0%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DA9D4A7-7DF7-4016-A8A2-C7CBB892E92B}"/>
              </a:ext>
            </a:extLst>
          </p:cNvPr>
          <p:cNvSpPr/>
          <p:nvPr/>
        </p:nvSpPr>
        <p:spPr>
          <a:xfrm>
            <a:off x="2209800" y="6439525"/>
            <a:ext cx="1800000" cy="252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14.1%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E289AA5-A492-44FD-A7DB-EF28317B35FD}"/>
              </a:ext>
            </a:extLst>
          </p:cNvPr>
          <p:cNvSpPr/>
          <p:nvPr/>
        </p:nvSpPr>
        <p:spPr>
          <a:xfrm>
            <a:off x="4216400" y="6437563"/>
            <a:ext cx="1800000" cy="252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16.2%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89BEDBD-7E43-4072-83C0-120D73D00E93}"/>
              </a:ext>
            </a:extLst>
          </p:cNvPr>
          <p:cNvSpPr/>
          <p:nvPr/>
        </p:nvSpPr>
        <p:spPr>
          <a:xfrm>
            <a:off x="6223000" y="6437563"/>
            <a:ext cx="1800000" cy="252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13.1%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C9E904B-F383-49B4-8715-F3F3714AD4F2}"/>
              </a:ext>
            </a:extLst>
          </p:cNvPr>
          <p:cNvSpPr/>
          <p:nvPr/>
        </p:nvSpPr>
        <p:spPr>
          <a:xfrm>
            <a:off x="8229600" y="6437563"/>
            <a:ext cx="1800000" cy="252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16.1%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BF75484-3306-458F-BF19-EF525EBFDDE5}"/>
              </a:ext>
            </a:extLst>
          </p:cNvPr>
          <p:cNvSpPr/>
          <p:nvPr/>
        </p:nvSpPr>
        <p:spPr>
          <a:xfrm>
            <a:off x="10236200" y="6437563"/>
            <a:ext cx="1800000" cy="252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>
                <a:solidFill>
                  <a:schemeClr val="tx1"/>
                </a:solidFill>
              </a:rPr>
              <a:t>18.5%</a:t>
            </a:r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7A4B1E3D-472B-4915-A91F-241E04440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65768"/>
            <a:ext cx="5183101" cy="652689"/>
          </a:xfrm>
        </p:spPr>
        <p:txBody>
          <a:bodyPr>
            <a:normAutofit/>
          </a:bodyPr>
          <a:lstStyle/>
          <a:p>
            <a:r>
              <a:rPr lang="fr-CH" sz="3200" dirty="0"/>
              <a:t>CASES FOR FEASIBILITY STUDY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B203248-1F7E-42BD-BA7D-5FC5CFFE9996}"/>
              </a:ext>
            </a:extLst>
          </p:cNvPr>
          <p:cNvSpPr txBox="1"/>
          <p:nvPr/>
        </p:nvSpPr>
        <p:spPr>
          <a:xfrm>
            <a:off x="8535489" y="85562"/>
            <a:ext cx="3574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H" dirty="0"/>
              <a:t>MULTI-CRITERIA DECISION ANALYSIS</a:t>
            </a:r>
          </a:p>
        </p:txBody>
      </p:sp>
    </p:spTree>
    <p:extLst>
      <p:ext uri="{BB962C8B-B14F-4D97-AF65-F5344CB8AC3E}">
        <p14:creationId xmlns:p14="http://schemas.microsoft.com/office/powerpoint/2010/main" val="4219477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D53C0C70-56BF-430D-BC13-68F1C5137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09" y="734204"/>
            <a:ext cx="10995581" cy="53117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D1B718-1FB1-4037-A40A-5D389BF3D3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81" b="89544" l="9091" r="95969">
                        <a14:foregroundMark x1="15009" y1="66086" x2="15009" y2="66086"/>
                        <a14:foregroundMark x1="9091" y1="86997" x2="9091" y2="86997"/>
                        <a14:foregroundMark x1="28902" y1="79893" x2="28902" y2="79893"/>
                        <a14:foregroundMark x1="35420" y1="66622" x2="35420" y2="66622"/>
                        <a14:foregroundMark x1="39880" y1="45845" x2="39880" y2="45845"/>
                        <a14:foregroundMark x1="42882" y1="82574" x2="42882" y2="82574"/>
                        <a14:foregroundMark x1="53431" y1="75603" x2="53431" y2="75603"/>
                        <a14:backgroundMark x1="52144" y1="29759" x2="52144" y2="29759"/>
                        <a14:backgroundMark x1="61321" y1="31233" x2="61321" y2="31233"/>
                        <a14:backgroundMark x1="66467" y1="29625" x2="66295" y2="29759"/>
                        <a14:backgroundMark x1="60120" y1="10322" x2="66123" y2="10054"/>
                        <a14:backgroundMark x1="66123" y1="10054" x2="66123" y2="10054"/>
                        <a14:backgroundMark x1="46312" y1="17158" x2="47942" y2="16622"/>
                        <a14:backgroundMark x1="79160" y1="5898" x2="80875" y2="5094"/>
                        <a14:backgroundMark x1="90395" y1="5362" x2="93310" y2="5228"/>
                        <a14:backgroundMark x1="76758" y1="3083" x2="76758" y2="3083"/>
                        <a14:backgroundMark x1="76758" y1="2949" x2="76758" y2="2949"/>
                        <a14:backgroundMark x1="77873" y1="2949" x2="76587" y2="3083"/>
                        <a14:backgroundMark x1="89280" y1="5630" x2="95883" y2="3485"/>
                      </a14:backgroundRemoval>
                    </a14:imgEffect>
                  </a14:imgLayer>
                </a14:imgProps>
              </a:ext>
            </a:extLst>
          </a:blip>
          <a:srcRect l="7456" t="52890" r="79728" b="18102"/>
          <a:stretch/>
        </p:blipFill>
        <p:spPr>
          <a:xfrm>
            <a:off x="3679826" y="3031770"/>
            <a:ext cx="744682" cy="10983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7F7AC5-ED4E-4B97-AEC6-4B4FAC0B186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1728" y1="51402" x2="21728" y2="51402"/>
                        <a14:backgroundMark x1="51745" y1="28972" x2="51745" y2="28972"/>
                      </a14:backgroundRemoval>
                    </a14:imgEffect>
                  </a14:imgLayer>
                </a14:imgProps>
              </a:ext>
            </a:extLst>
          </a:blip>
          <a:srcRect l="10566" t="35397" r="73717" b="37302"/>
          <a:stretch/>
        </p:blipFill>
        <p:spPr>
          <a:xfrm>
            <a:off x="3955911" y="2361341"/>
            <a:ext cx="840878" cy="9723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34F7CA9-26FA-4121-B269-546FE9F54B8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20" b="95174" l="7376" r="89966">
                        <a14:foregroundMark x1="8919" y1="90751" x2="8919" y2="90751"/>
                        <a14:foregroundMark x1="7376" y1="94102" x2="7633" y2="95174"/>
                      </a14:backgroundRemoval>
                    </a14:imgEffect>
                  </a14:imgLayer>
                </a14:imgProps>
              </a:ext>
            </a:extLst>
          </a:blip>
          <a:srcRect l="2214" t="76205" r="85898"/>
          <a:stretch/>
        </p:blipFill>
        <p:spPr>
          <a:xfrm>
            <a:off x="3353014" y="3917760"/>
            <a:ext cx="707811" cy="91196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C024D61-393A-4CEB-9961-159B137347A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7782" y1="62840" x2="38910" y2="62451"/>
                        <a14:foregroundMark x1="35808" y1="74125" x2="36278" y2="74319"/>
                        <a14:foregroundMark x1="41823" y1="46693" x2="42011" y2="47665"/>
                        <a14:foregroundMark x1="45583" y1="38327" x2="45583" y2="39300"/>
                        <a14:foregroundMark x1="46617" y1="64397" x2="46805" y2="63035"/>
                        <a14:foregroundMark x1="52914" y1="56809" x2="52914" y2="58560"/>
                        <a14:foregroundMark x1="48402" y1="57588" x2="48402" y2="57588"/>
                        <a14:foregroundMark x1="49060" y1="55058" x2="49060" y2="55058"/>
                      </a14:backgroundRemoval>
                    </a14:imgEffect>
                  </a14:imgLayer>
                </a14:imgProps>
              </a:ext>
            </a:extLst>
          </a:blip>
          <a:srcRect l="32616" t="32039" r="43855" b="13298"/>
          <a:stretch/>
        </p:blipFill>
        <p:spPr>
          <a:xfrm>
            <a:off x="4190091" y="2432838"/>
            <a:ext cx="2587130" cy="2903561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1D8BEB43-ACAF-4396-9028-73EB17D6F4E9}"/>
              </a:ext>
            </a:extLst>
          </p:cNvPr>
          <p:cNvSpPr txBox="1"/>
          <p:nvPr/>
        </p:nvSpPr>
        <p:spPr>
          <a:xfrm>
            <a:off x="9519917" y="128863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400" dirty="0"/>
              <a:t>WELL 2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17EE2A4-63CE-4996-ABB3-8029C61B486F}"/>
              </a:ext>
            </a:extLst>
          </p:cNvPr>
          <p:cNvSpPr txBox="1">
            <a:spLocks/>
          </p:cNvSpPr>
          <p:nvPr/>
        </p:nvSpPr>
        <p:spPr>
          <a:xfrm>
            <a:off x="364843" y="0"/>
            <a:ext cx="4715238" cy="652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200" dirty="0"/>
              <a:t>SELECTED COMMUNITY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FD02EFE-AC53-4C8F-8C1E-A56D10587E6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68139" y1="20623" x2="68609" y2="22568"/>
                      </a14:backgroundRemoval>
                    </a14:imgEffect>
                  </a14:imgLayer>
                </a14:imgProps>
              </a:ext>
            </a:extLst>
          </a:blip>
          <a:srcRect l="65094" t="16771" r="28401" b="73472"/>
          <a:stretch/>
        </p:blipFill>
        <p:spPr>
          <a:xfrm>
            <a:off x="7759915" y="1619717"/>
            <a:ext cx="715260" cy="5182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B313D0D-5633-45D2-946D-7500F1BBC8A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77820" y1="18482" x2="77820" y2="19261"/>
                      </a14:backgroundRemoval>
                    </a14:imgEffect>
                  </a14:imgLayer>
                </a14:imgProps>
              </a:ext>
            </a:extLst>
          </a:blip>
          <a:srcRect l="75345" t="12042" r="19317" b="76631"/>
          <a:stretch/>
        </p:blipFill>
        <p:spPr>
          <a:xfrm>
            <a:off x="8882885" y="1366748"/>
            <a:ext cx="586952" cy="60166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E466E54-FEB2-4408-AE76-1A60ADE6035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393" b="89883" l="9962" r="89944">
                        <a14:foregroundMark x1="55921" y1="27432" x2="58741" y2="27237"/>
                        <a14:foregroundMark x1="56391" y1="12646" x2="59398" y2="12062"/>
                        <a14:foregroundMark x1="48684" y1="17315" x2="49812" y2="18093"/>
                        <a14:foregroundMark x1="65602" y1="7977" x2="68233" y2="7393"/>
                        <a14:foregroundMark x1="73402" y1="8560" x2="75658" y2="8560"/>
                      </a14:backgroundRemoval>
                    </a14:imgEffect>
                  </a14:imgLayer>
                </a14:imgProps>
              </a:ext>
            </a:extLst>
          </a:blip>
          <a:srcRect l="46407" t="2661" r="19318" b="67233"/>
          <a:stretch/>
        </p:blipFill>
        <p:spPr>
          <a:xfrm>
            <a:off x="5701004" y="877041"/>
            <a:ext cx="3768833" cy="159916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A558F5A-D08B-47E8-ABF5-FEEBCA43EEBD}"/>
              </a:ext>
            </a:extLst>
          </p:cNvPr>
          <p:cNvSpPr txBox="1"/>
          <p:nvPr/>
        </p:nvSpPr>
        <p:spPr>
          <a:xfrm>
            <a:off x="3045576" y="2053784"/>
            <a:ext cx="996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400" dirty="0"/>
              <a:t>UNRWA SCHOOL + SHELTER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8CA134-CCF4-42CF-900C-60AC19968DC4}"/>
              </a:ext>
            </a:extLst>
          </p:cNvPr>
          <p:cNvSpPr txBox="1"/>
          <p:nvPr/>
        </p:nvSpPr>
        <p:spPr>
          <a:xfrm>
            <a:off x="2873366" y="3076648"/>
            <a:ext cx="861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400" dirty="0"/>
              <a:t>UNRWA SCHOOL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CA13675-9E43-4486-9104-6EC1849ABD1D}"/>
              </a:ext>
            </a:extLst>
          </p:cNvPr>
          <p:cNvSpPr txBox="1"/>
          <p:nvPr/>
        </p:nvSpPr>
        <p:spPr>
          <a:xfrm>
            <a:off x="6042528" y="2741284"/>
            <a:ext cx="861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400" dirty="0"/>
              <a:t>UNRWA SCHOOL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ACD1D4-9B9B-44F8-9082-A591DCD65E99}"/>
              </a:ext>
            </a:extLst>
          </p:cNvPr>
          <p:cNvSpPr txBox="1"/>
          <p:nvPr/>
        </p:nvSpPr>
        <p:spPr>
          <a:xfrm>
            <a:off x="1860916" y="4259280"/>
            <a:ext cx="149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400" dirty="0"/>
              <a:t>GOVERNMENTAL SCHOOL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574DBC1-A5DA-485E-AF6F-8A1BA6D756EB}"/>
              </a:ext>
            </a:extLst>
          </p:cNvPr>
          <p:cNvSpPr txBox="1"/>
          <p:nvPr/>
        </p:nvSpPr>
        <p:spPr>
          <a:xfrm>
            <a:off x="4052697" y="3264504"/>
            <a:ext cx="1150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400" dirty="0"/>
              <a:t>RESIDENTIAL TOWERS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AAC62F2-848D-4ED7-9BA1-1DA28E2CF3BB}"/>
              </a:ext>
            </a:extLst>
          </p:cNvPr>
          <p:cNvSpPr txBox="1"/>
          <p:nvPr/>
        </p:nvSpPr>
        <p:spPr>
          <a:xfrm>
            <a:off x="5953469" y="4370594"/>
            <a:ext cx="1004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400" dirty="0"/>
              <a:t>MOSQUE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75F246-761E-4041-8C10-DB04A2C8614D}"/>
              </a:ext>
            </a:extLst>
          </p:cNvPr>
          <p:cNvSpPr txBox="1"/>
          <p:nvPr/>
        </p:nvSpPr>
        <p:spPr>
          <a:xfrm>
            <a:off x="7523755" y="2918320"/>
            <a:ext cx="135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400" dirty="0"/>
              <a:t>KINDERGARTEN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3CA1D68-57BC-46BA-8C55-A7E76A838271}"/>
              </a:ext>
            </a:extLst>
          </p:cNvPr>
          <p:cNvSpPr txBox="1"/>
          <p:nvPr/>
        </p:nvSpPr>
        <p:spPr>
          <a:xfrm>
            <a:off x="5423815" y="3212239"/>
            <a:ext cx="7137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400" dirty="0"/>
              <a:t>WELL 1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167E199C-BF58-4429-889C-CB0DBC87439F}"/>
              </a:ext>
            </a:extLst>
          </p:cNvPr>
          <p:cNvCxnSpPr>
            <a:cxnSpLocks/>
          </p:cNvCxnSpPr>
          <p:nvPr/>
        </p:nvCxnSpPr>
        <p:spPr>
          <a:xfrm>
            <a:off x="3920687" y="2503518"/>
            <a:ext cx="269582" cy="2290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09E7AEE-BCDD-4465-A63E-653ACD7AE3B9}"/>
              </a:ext>
            </a:extLst>
          </p:cNvPr>
          <p:cNvCxnSpPr>
            <a:cxnSpLocks/>
          </p:cNvCxnSpPr>
          <p:nvPr/>
        </p:nvCxnSpPr>
        <p:spPr>
          <a:xfrm>
            <a:off x="3662000" y="3390091"/>
            <a:ext cx="252713" cy="1479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81EC2D-EA80-46A9-A1F7-9C859E755EBC}"/>
              </a:ext>
            </a:extLst>
          </p:cNvPr>
          <p:cNvCxnSpPr>
            <a:cxnSpLocks/>
          </p:cNvCxnSpPr>
          <p:nvPr/>
        </p:nvCxnSpPr>
        <p:spPr>
          <a:xfrm flipV="1">
            <a:off x="3122338" y="4370547"/>
            <a:ext cx="459523" cy="1626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0FACE30-B461-48A8-8D14-0F87878F21E5}"/>
              </a:ext>
            </a:extLst>
          </p:cNvPr>
          <p:cNvCxnSpPr>
            <a:cxnSpLocks/>
          </p:cNvCxnSpPr>
          <p:nvPr/>
        </p:nvCxnSpPr>
        <p:spPr>
          <a:xfrm>
            <a:off x="4763267" y="3744182"/>
            <a:ext cx="263824" cy="304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E26FD37-5482-4CAC-8387-611821BD0DA4}"/>
              </a:ext>
            </a:extLst>
          </p:cNvPr>
          <p:cNvCxnSpPr>
            <a:cxnSpLocks/>
          </p:cNvCxnSpPr>
          <p:nvPr/>
        </p:nvCxnSpPr>
        <p:spPr>
          <a:xfrm flipV="1">
            <a:off x="4934773" y="2892976"/>
            <a:ext cx="509840" cy="4407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2735D2F2-4FAF-4E1D-A124-E7B5165E7F34}"/>
              </a:ext>
            </a:extLst>
          </p:cNvPr>
          <p:cNvCxnSpPr>
            <a:cxnSpLocks/>
          </p:cNvCxnSpPr>
          <p:nvPr/>
        </p:nvCxnSpPr>
        <p:spPr>
          <a:xfrm flipV="1">
            <a:off x="5080081" y="3538028"/>
            <a:ext cx="25011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221E8F03-4CD1-44A5-A3FF-8B31200C78EC}"/>
              </a:ext>
            </a:extLst>
          </p:cNvPr>
          <p:cNvCxnSpPr>
            <a:cxnSpLocks/>
          </p:cNvCxnSpPr>
          <p:nvPr/>
        </p:nvCxnSpPr>
        <p:spPr>
          <a:xfrm>
            <a:off x="5736338" y="3491435"/>
            <a:ext cx="171222" cy="2322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680B1BB9-E34F-47B6-96A9-E7A437DF8DB1}"/>
              </a:ext>
            </a:extLst>
          </p:cNvPr>
          <p:cNvCxnSpPr>
            <a:cxnSpLocks/>
          </p:cNvCxnSpPr>
          <p:nvPr/>
        </p:nvCxnSpPr>
        <p:spPr>
          <a:xfrm flipH="1" flipV="1">
            <a:off x="5876151" y="4259330"/>
            <a:ext cx="204926" cy="1925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5DE0AA0-59C1-472A-8E4C-FA3778F465EF}"/>
              </a:ext>
            </a:extLst>
          </p:cNvPr>
          <p:cNvCxnSpPr>
            <a:cxnSpLocks/>
          </p:cNvCxnSpPr>
          <p:nvPr/>
        </p:nvCxnSpPr>
        <p:spPr>
          <a:xfrm>
            <a:off x="6341971" y="3209715"/>
            <a:ext cx="97087" cy="316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CD8CDD60-CE1D-4C7F-AD39-269114401272}"/>
              </a:ext>
            </a:extLst>
          </p:cNvPr>
          <p:cNvCxnSpPr>
            <a:cxnSpLocks/>
          </p:cNvCxnSpPr>
          <p:nvPr/>
        </p:nvCxnSpPr>
        <p:spPr>
          <a:xfrm flipH="1" flipV="1">
            <a:off x="7385451" y="2594816"/>
            <a:ext cx="272594" cy="3607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86DCECCB-EE9B-45D8-B5CB-0CF6BB93A27D}"/>
              </a:ext>
            </a:extLst>
          </p:cNvPr>
          <p:cNvCxnSpPr>
            <a:cxnSpLocks/>
            <a:stCxn id="57" idx="2"/>
          </p:cNvCxnSpPr>
          <p:nvPr/>
        </p:nvCxnSpPr>
        <p:spPr>
          <a:xfrm flipH="1">
            <a:off x="6777221" y="984984"/>
            <a:ext cx="59610" cy="11530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07B409F5-227D-49C3-A4E3-9FD1820B9C1D}"/>
              </a:ext>
            </a:extLst>
          </p:cNvPr>
          <p:cNvCxnSpPr>
            <a:cxnSpLocks/>
            <a:stCxn id="57" idx="3"/>
          </p:cNvCxnSpPr>
          <p:nvPr/>
        </p:nvCxnSpPr>
        <p:spPr>
          <a:xfrm>
            <a:off x="7428654" y="615652"/>
            <a:ext cx="1299880" cy="559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F3B8B6FC-CD05-4318-942E-FC3FC17A7826}"/>
              </a:ext>
            </a:extLst>
          </p:cNvPr>
          <p:cNvCxnSpPr>
            <a:cxnSpLocks/>
          </p:cNvCxnSpPr>
          <p:nvPr/>
        </p:nvCxnSpPr>
        <p:spPr>
          <a:xfrm>
            <a:off x="7245846" y="870464"/>
            <a:ext cx="514069" cy="3207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C4A1809-56F2-46EE-A1E6-BFE5A1BDEB3A}"/>
              </a:ext>
            </a:extLst>
          </p:cNvPr>
          <p:cNvCxnSpPr>
            <a:cxnSpLocks/>
          </p:cNvCxnSpPr>
          <p:nvPr/>
        </p:nvCxnSpPr>
        <p:spPr>
          <a:xfrm flipH="1">
            <a:off x="6006940" y="870286"/>
            <a:ext cx="439020" cy="7261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18B343F-CC7F-4275-9380-844ED2B33A19}"/>
              </a:ext>
            </a:extLst>
          </p:cNvPr>
          <p:cNvCxnSpPr>
            <a:cxnSpLocks/>
          </p:cNvCxnSpPr>
          <p:nvPr/>
        </p:nvCxnSpPr>
        <p:spPr>
          <a:xfrm>
            <a:off x="6943992" y="1022184"/>
            <a:ext cx="163247" cy="4102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E66A5527-9279-4D51-B647-3342A1843B33}"/>
              </a:ext>
            </a:extLst>
          </p:cNvPr>
          <p:cNvSpPr txBox="1"/>
          <p:nvPr/>
        </p:nvSpPr>
        <p:spPr>
          <a:xfrm>
            <a:off x="6245008" y="246320"/>
            <a:ext cx="11836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400" dirty="0"/>
              <a:t>ADDITIONALRESIDENTIALTOWERS</a:t>
            </a: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CC2E09C5-BA41-45B4-98BC-5AFC9D4DAE95}"/>
              </a:ext>
            </a:extLst>
          </p:cNvPr>
          <p:cNvCxnSpPr>
            <a:cxnSpLocks/>
          </p:cNvCxnSpPr>
          <p:nvPr/>
        </p:nvCxnSpPr>
        <p:spPr>
          <a:xfrm flipH="1">
            <a:off x="4542380" y="3738394"/>
            <a:ext cx="71118" cy="9323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9" name="Picture 58">
            <a:extLst>
              <a:ext uri="{FF2B5EF4-FFF2-40B4-BE49-F238E27FC236}">
                <a16:creationId xmlns:a16="http://schemas.microsoft.com/office/drawing/2014/main" id="{1B20355F-E257-419A-AE7F-98527F2EAA5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68063" y1="41121" x2="68063" y2="41121"/>
                        <a14:backgroundMark x1="66405" y1="31242" x2="66405" y2="31242"/>
                        <a14:backgroundMark x1="67452" y1="29640" x2="67452" y2="29640"/>
                        <a14:backgroundMark x1="61518" y1="31108" x2="61518" y2="31108"/>
                        <a14:backgroundMark x1="55061" y1="30307" x2="55061" y2="30307"/>
                        <a14:backgroundMark x1="56370" y1="29640" x2="56370" y2="29640"/>
                      </a14:backgroundRemoval>
                    </a14:imgEffect>
                  </a14:imgLayer>
                </a14:imgProps>
              </a:ext>
            </a:extLst>
          </a:blip>
          <a:srcRect l="64318" t="33261" r="27754" b="54074"/>
          <a:stretch/>
        </p:blipFill>
        <p:spPr>
          <a:xfrm rot="21377099">
            <a:off x="7155843" y="2277704"/>
            <a:ext cx="356714" cy="373450"/>
          </a:xfrm>
          <a:prstGeom prst="rect">
            <a:avLst/>
          </a:prstGeom>
        </p:spPr>
      </p:pic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0EAF3B5-EDC7-4BF3-93A4-44F56FEA81E3}"/>
              </a:ext>
            </a:extLst>
          </p:cNvPr>
          <p:cNvCxnSpPr>
            <a:cxnSpLocks/>
            <a:stCxn id="37" idx="1"/>
          </p:cNvCxnSpPr>
          <p:nvPr/>
        </p:nvCxnSpPr>
        <p:spPr>
          <a:xfrm flipH="1">
            <a:off x="9176361" y="1442522"/>
            <a:ext cx="343556" cy="2588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D87676C-F759-4449-A6DE-CAAF8C76A79E}"/>
              </a:ext>
            </a:extLst>
          </p:cNvPr>
          <p:cNvSpPr txBox="1"/>
          <p:nvPr/>
        </p:nvSpPr>
        <p:spPr>
          <a:xfrm>
            <a:off x="8351188" y="2195741"/>
            <a:ext cx="1262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400" dirty="0"/>
              <a:t>HEALTH CLINIC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97F6C883-34E1-4A78-AA14-AAB7DA1584E6}"/>
              </a:ext>
            </a:extLst>
          </p:cNvPr>
          <p:cNvCxnSpPr>
            <a:cxnSpLocks/>
          </p:cNvCxnSpPr>
          <p:nvPr/>
        </p:nvCxnSpPr>
        <p:spPr>
          <a:xfrm flipH="1" flipV="1">
            <a:off x="8203320" y="1968414"/>
            <a:ext cx="349213" cy="2579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0" name="Picture 59">
            <a:extLst>
              <a:ext uri="{FF2B5EF4-FFF2-40B4-BE49-F238E27FC236}">
                <a16:creationId xmlns:a16="http://schemas.microsoft.com/office/drawing/2014/main" id="{AD38D07F-6EEB-425F-8EEA-77B4762EF2C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541" y="5693589"/>
            <a:ext cx="605805" cy="60580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3FC1F6B2-6A2E-49E6-906C-35AF82A14FF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09" y="5658279"/>
            <a:ext cx="691464" cy="69146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D22FD96-BBAE-403C-B236-891F3B82802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365" y="5711230"/>
            <a:ext cx="620845" cy="620845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2BF2416-891E-4579-B4FF-07DD251764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779" y="5822186"/>
            <a:ext cx="477208" cy="47720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79ECD780-3591-41CD-9C7B-F3B2E2680E2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748" y="5620733"/>
            <a:ext cx="647923" cy="647923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C723DF90-D5DD-44E5-B62B-AAEF9E8B865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469" y="5709739"/>
            <a:ext cx="647427" cy="647427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8B28FD8D-8945-403E-A1F3-836328EE2FA5}"/>
              </a:ext>
            </a:extLst>
          </p:cNvPr>
          <p:cNvSpPr txBox="1"/>
          <p:nvPr/>
        </p:nvSpPr>
        <p:spPr>
          <a:xfrm>
            <a:off x="5119353" y="6341803"/>
            <a:ext cx="905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WATER WELL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4F41E60-AB81-4E88-A741-D95E673B2DFF}"/>
              </a:ext>
            </a:extLst>
          </p:cNvPr>
          <p:cNvSpPr txBox="1"/>
          <p:nvPr/>
        </p:nvSpPr>
        <p:spPr>
          <a:xfrm>
            <a:off x="4207639" y="6281755"/>
            <a:ext cx="1018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LOCAL BUSINESSES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1839E94-16CF-4C3F-BC33-36C761C73601}"/>
              </a:ext>
            </a:extLst>
          </p:cNvPr>
          <p:cNvSpPr txBox="1"/>
          <p:nvPr/>
        </p:nvSpPr>
        <p:spPr>
          <a:xfrm>
            <a:off x="8925312" y="6280012"/>
            <a:ext cx="1018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MOSQUE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A3DBBF5-2AC6-418F-A853-51C2C8AD27FC}"/>
              </a:ext>
            </a:extLst>
          </p:cNvPr>
          <p:cNvSpPr txBox="1"/>
          <p:nvPr/>
        </p:nvSpPr>
        <p:spPr>
          <a:xfrm>
            <a:off x="3259104" y="6263546"/>
            <a:ext cx="1080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RESIDENTIAL TOWERS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442B0BA-0386-441A-AAA3-0CEA021BC19E}"/>
              </a:ext>
            </a:extLst>
          </p:cNvPr>
          <p:cNvSpPr txBox="1"/>
          <p:nvPr/>
        </p:nvSpPr>
        <p:spPr>
          <a:xfrm>
            <a:off x="5930924" y="6283317"/>
            <a:ext cx="1080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SCHOOLS + SHELTER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DC5A20A-8994-4DE8-B8CD-014280D477D8}"/>
              </a:ext>
            </a:extLst>
          </p:cNvPr>
          <p:cNvSpPr txBox="1"/>
          <p:nvPr/>
        </p:nvSpPr>
        <p:spPr>
          <a:xfrm>
            <a:off x="7743008" y="6296515"/>
            <a:ext cx="124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KINDERGARTEN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E5DACF6B-E1C7-4F0C-84A6-340CB637DF2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076" y="5817557"/>
            <a:ext cx="466040" cy="466040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D1CA8F96-99F2-46E3-8194-29F977251635}"/>
              </a:ext>
            </a:extLst>
          </p:cNvPr>
          <p:cNvSpPr txBox="1"/>
          <p:nvPr/>
        </p:nvSpPr>
        <p:spPr>
          <a:xfrm>
            <a:off x="6837179" y="6285159"/>
            <a:ext cx="1080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HEALTH CLINIC</a:t>
            </a:r>
          </a:p>
        </p:txBody>
      </p:sp>
      <p:pic>
        <p:nvPicPr>
          <p:cNvPr id="78" name="Picture 77" descr="Image result for ICRC logo">
            <a:extLst>
              <a:ext uri="{FF2B5EF4-FFF2-40B4-BE49-F238E27FC236}">
                <a16:creationId xmlns:a16="http://schemas.microsoft.com/office/drawing/2014/main" id="{56410723-FD4C-4B62-A7A5-D0A5337741A5}"/>
              </a:ext>
            </a:extLst>
          </p:cNvPr>
          <p:cNvPicPr/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890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4" grpId="0"/>
      <p:bldP spid="57" grpId="0"/>
      <p:bldP spid="19" grpId="0"/>
      <p:bldP spid="66" grpId="0"/>
      <p:bldP spid="67" grpId="0"/>
      <p:bldP spid="68" grpId="0"/>
      <p:bldP spid="69" grpId="0"/>
      <p:bldP spid="70" grpId="0"/>
      <p:bldP spid="71" grpId="0"/>
      <p:bldP spid="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0DC6177A-0EFF-4947-B6F5-117777B3328E}"/>
              </a:ext>
            </a:extLst>
          </p:cNvPr>
          <p:cNvSpPr txBox="1">
            <a:spLocks/>
          </p:cNvSpPr>
          <p:nvPr/>
        </p:nvSpPr>
        <p:spPr>
          <a:xfrm>
            <a:off x="430258" y="987617"/>
            <a:ext cx="4766263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bit of Gaza’s recent history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B64EC00-BB7A-4BB9-93B4-0C7CE1AB2B40}"/>
              </a:ext>
            </a:extLst>
          </p:cNvPr>
          <p:cNvCxnSpPr>
            <a:cxnSpLocks/>
          </p:cNvCxnSpPr>
          <p:nvPr/>
        </p:nvCxnSpPr>
        <p:spPr>
          <a:xfrm flipV="1">
            <a:off x="238540" y="4019941"/>
            <a:ext cx="11680410" cy="11951"/>
          </a:xfrm>
          <a:prstGeom prst="line">
            <a:avLst/>
          </a:prstGeom>
          <a:ln>
            <a:solidFill>
              <a:srgbClr val="CE17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81">
            <a:extLst>
              <a:ext uri="{FF2B5EF4-FFF2-40B4-BE49-F238E27FC236}">
                <a16:creationId xmlns:a16="http://schemas.microsoft.com/office/drawing/2014/main" id="{2CA86107-1CE8-46AE-9818-9603F8A17DC9}"/>
              </a:ext>
            </a:extLst>
          </p:cNvPr>
          <p:cNvGrpSpPr/>
          <p:nvPr/>
        </p:nvGrpSpPr>
        <p:grpSpPr>
          <a:xfrm>
            <a:off x="3165784" y="2198349"/>
            <a:ext cx="1901531" cy="2010305"/>
            <a:chOff x="2334030" y="2201587"/>
            <a:chExt cx="1901531" cy="2010305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C5519096-70F6-49EE-BB23-B80DFEA052BD}"/>
                </a:ext>
              </a:extLst>
            </p:cNvPr>
            <p:cNvSpPr txBox="1"/>
            <p:nvPr/>
          </p:nvSpPr>
          <p:spPr>
            <a:xfrm>
              <a:off x="2334030" y="2212519"/>
              <a:ext cx="19015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Gaza Blockade</a:t>
              </a:r>
            </a:p>
            <a:p>
              <a:pPr algn="ctr"/>
              <a:r>
                <a:rPr lang="en-IE" b="1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2007</a:t>
              </a: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BA9468E7-9F3F-41AB-AD96-8F613BCBEDC4}"/>
                </a:ext>
              </a:extLst>
            </p:cNvPr>
            <p:cNvSpPr/>
            <p:nvPr/>
          </p:nvSpPr>
          <p:spPr>
            <a:xfrm>
              <a:off x="3221630" y="3968892"/>
              <a:ext cx="126333" cy="126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A09F0712-E4B7-480D-8E50-2315C23AAA0D}"/>
                </a:ext>
              </a:extLst>
            </p:cNvPr>
            <p:cNvSpPr/>
            <p:nvPr/>
          </p:nvSpPr>
          <p:spPr>
            <a:xfrm>
              <a:off x="3158796" y="3905892"/>
              <a:ext cx="252000" cy="252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602EC874-05BD-41FA-8123-0068212827F7}"/>
                </a:ext>
              </a:extLst>
            </p:cNvPr>
            <p:cNvSpPr/>
            <p:nvPr/>
          </p:nvSpPr>
          <p:spPr>
            <a:xfrm>
              <a:off x="3104796" y="3851892"/>
              <a:ext cx="360000" cy="360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0D2265AE-7BD4-402E-AF92-25AFD14CEADD}"/>
                </a:ext>
              </a:extLst>
            </p:cNvPr>
            <p:cNvCxnSpPr>
              <a:stCxn id="86" idx="0"/>
            </p:cNvCxnSpPr>
            <p:nvPr/>
          </p:nvCxnSpPr>
          <p:spPr>
            <a:xfrm flipV="1">
              <a:off x="3284796" y="3178325"/>
              <a:ext cx="0" cy="673567"/>
            </a:xfrm>
            <a:prstGeom prst="lin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847646D3-1F19-4F98-B538-352FAA5C53CE}"/>
                </a:ext>
              </a:extLst>
            </p:cNvPr>
            <p:cNvSpPr/>
            <p:nvPr/>
          </p:nvSpPr>
          <p:spPr>
            <a:xfrm>
              <a:off x="3248796" y="3099849"/>
              <a:ext cx="72000" cy="72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58F7816F-9F3E-4460-8393-992AAA734636}"/>
                </a:ext>
              </a:extLst>
            </p:cNvPr>
            <p:cNvCxnSpPr>
              <a:cxnSpLocks/>
            </p:cNvCxnSpPr>
            <p:nvPr/>
          </p:nvCxnSpPr>
          <p:spPr>
            <a:xfrm>
              <a:off x="2438046" y="2201587"/>
              <a:ext cx="1661846" cy="0"/>
            </a:xfrm>
            <a:prstGeom prst="lin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F4642067-DF61-48BC-8364-E3990A2BC22A}"/>
              </a:ext>
            </a:extLst>
          </p:cNvPr>
          <p:cNvGrpSpPr/>
          <p:nvPr/>
        </p:nvGrpSpPr>
        <p:grpSpPr>
          <a:xfrm>
            <a:off x="4107878" y="3844493"/>
            <a:ext cx="1885495" cy="2165155"/>
            <a:chOff x="6206325" y="3851892"/>
            <a:chExt cx="1885495" cy="2165155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A4FE824-ABC9-458A-8BF8-0F267C4937FB}"/>
                </a:ext>
              </a:extLst>
            </p:cNvPr>
            <p:cNvSpPr txBox="1"/>
            <p:nvPr/>
          </p:nvSpPr>
          <p:spPr>
            <a:xfrm>
              <a:off x="6206325" y="5043300"/>
              <a:ext cx="18854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b="1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2008-09</a:t>
              </a:r>
            </a:p>
            <a:p>
              <a:pPr algn="ctr"/>
              <a:r>
                <a:rPr lang="en-IE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First Gaza War</a:t>
              </a: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95FA398-DB54-4C7B-9C40-826188D2E7AE}"/>
                </a:ext>
              </a:extLst>
            </p:cNvPr>
            <p:cNvSpPr/>
            <p:nvPr/>
          </p:nvSpPr>
          <p:spPr>
            <a:xfrm>
              <a:off x="7093313" y="3968892"/>
              <a:ext cx="126333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82FBF3E2-2CEE-4F5F-9988-6AD5F1A7967C}"/>
                </a:ext>
              </a:extLst>
            </p:cNvPr>
            <p:cNvSpPr/>
            <p:nvPr/>
          </p:nvSpPr>
          <p:spPr>
            <a:xfrm>
              <a:off x="7030479" y="3905892"/>
              <a:ext cx="252000" cy="252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CAD7E298-202A-4F29-9E2C-F07E95376C6B}"/>
                </a:ext>
              </a:extLst>
            </p:cNvPr>
            <p:cNvSpPr/>
            <p:nvPr/>
          </p:nvSpPr>
          <p:spPr>
            <a:xfrm>
              <a:off x="6976479" y="3851892"/>
              <a:ext cx="360000" cy="360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F1424B3D-9FDD-4A66-85E6-8105393ACF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50935" y="4211892"/>
              <a:ext cx="0" cy="673567"/>
            </a:xfrm>
            <a:prstGeom prst="lin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38503571-87D1-449A-86C2-D170DA9957A0}"/>
                </a:ext>
              </a:extLst>
            </p:cNvPr>
            <p:cNvSpPr/>
            <p:nvPr/>
          </p:nvSpPr>
          <p:spPr>
            <a:xfrm>
              <a:off x="7114935" y="4891936"/>
              <a:ext cx="72000" cy="72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77999D7F-20D2-457E-9A9A-8F00029F1331}"/>
                </a:ext>
              </a:extLst>
            </p:cNvPr>
            <p:cNvCxnSpPr>
              <a:cxnSpLocks/>
            </p:cNvCxnSpPr>
            <p:nvPr/>
          </p:nvCxnSpPr>
          <p:spPr>
            <a:xfrm>
              <a:off x="6434753" y="6017047"/>
              <a:ext cx="1599917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B117D6F-ECBF-44BC-BE87-08B723BCCEA9}"/>
              </a:ext>
            </a:extLst>
          </p:cNvPr>
          <p:cNvGrpSpPr/>
          <p:nvPr/>
        </p:nvGrpSpPr>
        <p:grpSpPr>
          <a:xfrm>
            <a:off x="5105813" y="2189955"/>
            <a:ext cx="1901531" cy="2014538"/>
            <a:chOff x="2334030" y="2197354"/>
            <a:chExt cx="1901531" cy="2014538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FBE9E82A-88A4-420F-9B1B-2F5D7C4116E2}"/>
                </a:ext>
              </a:extLst>
            </p:cNvPr>
            <p:cNvSpPr txBox="1"/>
            <p:nvPr/>
          </p:nvSpPr>
          <p:spPr>
            <a:xfrm>
              <a:off x="2334030" y="2212519"/>
              <a:ext cx="19015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Second Gaza War</a:t>
              </a:r>
            </a:p>
            <a:p>
              <a:pPr algn="ctr"/>
              <a:r>
                <a:rPr lang="en-IE" b="1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2012</a:t>
              </a: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C53B3877-1425-4EC1-83A3-1C6B2252AA72}"/>
                </a:ext>
              </a:extLst>
            </p:cNvPr>
            <p:cNvSpPr/>
            <p:nvPr/>
          </p:nvSpPr>
          <p:spPr>
            <a:xfrm>
              <a:off x="3221630" y="3968892"/>
              <a:ext cx="126333" cy="126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54ABF146-CE96-4BF4-8D0B-CA34DF46184D}"/>
                </a:ext>
              </a:extLst>
            </p:cNvPr>
            <p:cNvSpPr/>
            <p:nvPr/>
          </p:nvSpPr>
          <p:spPr>
            <a:xfrm>
              <a:off x="3158796" y="3905892"/>
              <a:ext cx="252000" cy="252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095E29E1-20CC-40BA-90E7-40A783F45788}"/>
                </a:ext>
              </a:extLst>
            </p:cNvPr>
            <p:cNvSpPr/>
            <p:nvPr/>
          </p:nvSpPr>
          <p:spPr>
            <a:xfrm>
              <a:off x="3104796" y="3851892"/>
              <a:ext cx="360000" cy="360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C4FD146-EB46-4FF5-99F4-F71AED1BF67B}"/>
                </a:ext>
              </a:extLst>
            </p:cNvPr>
            <p:cNvCxnSpPr>
              <a:cxnSpLocks/>
              <a:stCxn id="102" idx="0"/>
            </p:cNvCxnSpPr>
            <p:nvPr/>
          </p:nvCxnSpPr>
          <p:spPr>
            <a:xfrm flipV="1">
              <a:off x="3284796" y="3178325"/>
              <a:ext cx="0" cy="673567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075EC820-86AB-4520-B9D2-C2C2F7A7553C}"/>
                </a:ext>
              </a:extLst>
            </p:cNvPr>
            <p:cNvSpPr/>
            <p:nvPr/>
          </p:nvSpPr>
          <p:spPr>
            <a:xfrm>
              <a:off x="3248796" y="3099849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28B6672-B78C-4068-884D-5F27B05698C7}"/>
                </a:ext>
              </a:extLst>
            </p:cNvPr>
            <p:cNvCxnSpPr>
              <a:cxnSpLocks/>
            </p:cNvCxnSpPr>
            <p:nvPr/>
          </p:nvCxnSpPr>
          <p:spPr>
            <a:xfrm>
              <a:off x="2438046" y="2197354"/>
              <a:ext cx="1661846" cy="0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8F1CA6DD-DF35-47A8-8778-738D61FB0F1D}"/>
              </a:ext>
            </a:extLst>
          </p:cNvPr>
          <p:cNvGrpSpPr/>
          <p:nvPr/>
        </p:nvGrpSpPr>
        <p:grpSpPr>
          <a:xfrm>
            <a:off x="6012452" y="3833868"/>
            <a:ext cx="1885495" cy="2186003"/>
            <a:chOff x="6206325" y="3851892"/>
            <a:chExt cx="1885495" cy="2186003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2A3C1F9D-A257-4D99-9B38-6BFD796C75DC}"/>
                </a:ext>
              </a:extLst>
            </p:cNvPr>
            <p:cNvSpPr txBox="1"/>
            <p:nvPr/>
          </p:nvSpPr>
          <p:spPr>
            <a:xfrm>
              <a:off x="6206325" y="5043300"/>
              <a:ext cx="18854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b="1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2014</a:t>
              </a:r>
            </a:p>
            <a:p>
              <a:pPr algn="ctr"/>
              <a:r>
                <a:rPr lang="en-IE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Third Gaza War</a:t>
              </a: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78FD5231-9DA4-48DD-8C58-90821D817299}"/>
                </a:ext>
              </a:extLst>
            </p:cNvPr>
            <p:cNvSpPr/>
            <p:nvPr/>
          </p:nvSpPr>
          <p:spPr>
            <a:xfrm>
              <a:off x="7093313" y="3968892"/>
              <a:ext cx="126333" cy="126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65A0F143-7DED-44BB-B515-72987263277B}"/>
                </a:ext>
              </a:extLst>
            </p:cNvPr>
            <p:cNvSpPr/>
            <p:nvPr/>
          </p:nvSpPr>
          <p:spPr>
            <a:xfrm>
              <a:off x="7030479" y="3905892"/>
              <a:ext cx="252000" cy="252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0BF736A1-E791-45D0-AFD4-20D4602AFA06}"/>
                </a:ext>
              </a:extLst>
            </p:cNvPr>
            <p:cNvSpPr/>
            <p:nvPr/>
          </p:nvSpPr>
          <p:spPr>
            <a:xfrm>
              <a:off x="6976479" y="3851892"/>
              <a:ext cx="360000" cy="360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BC69F335-3703-4594-9173-75A91BE0C1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50935" y="4211892"/>
              <a:ext cx="0" cy="673567"/>
            </a:xfrm>
            <a:prstGeom prst="lin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4A489A8B-678A-4ADA-8E9B-418C6B7BAF63}"/>
                </a:ext>
              </a:extLst>
            </p:cNvPr>
            <p:cNvSpPr/>
            <p:nvPr/>
          </p:nvSpPr>
          <p:spPr>
            <a:xfrm>
              <a:off x="7114935" y="4891936"/>
              <a:ext cx="72000" cy="72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9220BA90-F8D9-4677-A058-BB4A2CCE2971}"/>
                </a:ext>
              </a:extLst>
            </p:cNvPr>
            <p:cNvCxnSpPr>
              <a:cxnSpLocks/>
            </p:cNvCxnSpPr>
            <p:nvPr/>
          </p:nvCxnSpPr>
          <p:spPr>
            <a:xfrm>
              <a:off x="6274189" y="6037895"/>
              <a:ext cx="1760481" cy="0"/>
            </a:xfrm>
            <a:prstGeom prst="lin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itle 1">
            <a:extLst>
              <a:ext uri="{FF2B5EF4-FFF2-40B4-BE49-F238E27FC236}">
                <a16:creationId xmlns:a16="http://schemas.microsoft.com/office/drawing/2014/main" id="{65D369A7-23F3-4CF0-BB6A-7D6525C050E3}"/>
              </a:ext>
            </a:extLst>
          </p:cNvPr>
          <p:cNvSpPr txBox="1">
            <a:spLocks/>
          </p:cNvSpPr>
          <p:nvPr/>
        </p:nvSpPr>
        <p:spPr>
          <a:xfrm>
            <a:off x="430258" y="464441"/>
            <a:ext cx="6002440" cy="5231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ts val="0"/>
              </a:spcBef>
              <a:buNone/>
              <a:defRPr sz="38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4800" dirty="0">
                <a:solidFill>
                  <a:srgbClr val="CE171E"/>
                </a:solidFill>
                <a:latin typeface="Bahnschrift SemiLight Condensed" panose="020B0502040204020203" pitchFamily="34" charset="0"/>
              </a:rPr>
              <a:t>Israel-Palestine Conflict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144B081-D25B-49EB-B21B-227033694E1F}"/>
              </a:ext>
            </a:extLst>
          </p:cNvPr>
          <p:cNvGrpSpPr/>
          <p:nvPr/>
        </p:nvGrpSpPr>
        <p:grpSpPr>
          <a:xfrm>
            <a:off x="1967416" y="3851939"/>
            <a:ext cx="1885495" cy="2147058"/>
            <a:chOff x="6206325" y="3851892"/>
            <a:chExt cx="1885495" cy="214705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8D60FED-37F5-4FEE-BDA8-00227BEC9498}"/>
                </a:ext>
              </a:extLst>
            </p:cNvPr>
            <p:cNvSpPr txBox="1"/>
            <p:nvPr/>
          </p:nvSpPr>
          <p:spPr>
            <a:xfrm>
              <a:off x="6206325" y="5043300"/>
              <a:ext cx="18854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b="1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2006</a:t>
              </a:r>
            </a:p>
            <a:p>
              <a:pPr algn="ctr"/>
              <a:r>
                <a:rPr lang="en-IE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Hamas win elections in Gaza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03A40C6-62C1-4604-AA7F-6EE5E026C463}"/>
                </a:ext>
              </a:extLst>
            </p:cNvPr>
            <p:cNvSpPr/>
            <p:nvPr/>
          </p:nvSpPr>
          <p:spPr>
            <a:xfrm>
              <a:off x="7093313" y="3968892"/>
              <a:ext cx="126333" cy="12600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D432AF9-C99A-442A-945E-8652D12E34F7}"/>
                </a:ext>
              </a:extLst>
            </p:cNvPr>
            <p:cNvSpPr/>
            <p:nvPr/>
          </p:nvSpPr>
          <p:spPr>
            <a:xfrm>
              <a:off x="7030479" y="3905892"/>
              <a:ext cx="252000" cy="252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A6021C7-7519-4380-840F-C2562CC59227}"/>
                </a:ext>
              </a:extLst>
            </p:cNvPr>
            <p:cNvSpPr/>
            <p:nvPr/>
          </p:nvSpPr>
          <p:spPr>
            <a:xfrm>
              <a:off x="6976479" y="3851892"/>
              <a:ext cx="360000" cy="360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52197F7-8613-4095-89BC-43C3F9C678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50935" y="4211892"/>
              <a:ext cx="0" cy="673567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8983CB21-C42E-4CE9-8C86-487D7F7C265B}"/>
                </a:ext>
              </a:extLst>
            </p:cNvPr>
            <p:cNvSpPr/>
            <p:nvPr/>
          </p:nvSpPr>
          <p:spPr>
            <a:xfrm>
              <a:off x="7114935" y="489193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1DC6D6B9-F6DD-4061-B1F8-167C6E07DE76}"/>
                </a:ext>
              </a:extLst>
            </p:cNvPr>
            <p:cNvCxnSpPr>
              <a:cxnSpLocks/>
            </p:cNvCxnSpPr>
            <p:nvPr/>
          </p:nvCxnSpPr>
          <p:spPr>
            <a:xfrm>
              <a:off x="6274189" y="5998950"/>
              <a:ext cx="1760481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563BE2F-B0EF-4C56-9BF4-2DA6C434C9BF}"/>
              </a:ext>
            </a:extLst>
          </p:cNvPr>
          <p:cNvGrpSpPr/>
          <p:nvPr/>
        </p:nvGrpSpPr>
        <p:grpSpPr>
          <a:xfrm>
            <a:off x="54187" y="3851892"/>
            <a:ext cx="1741406" cy="2145364"/>
            <a:chOff x="4679804" y="3851892"/>
            <a:chExt cx="1741406" cy="2145364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10F07AA-669F-461C-B2AB-CB3E4EB1A7AB}"/>
                </a:ext>
              </a:extLst>
            </p:cNvPr>
            <p:cNvSpPr txBox="1"/>
            <p:nvPr/>
          </p:nvSpPr>
          <p:spPr>
            <a:xfrm>
              <a:off x="4679804" y="5043815"/>
              <a:ext cx="174140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b="1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1947</a:t>
              </a:r>
            </a:p>
            <a:p>
              <a:pPr algn="ctr"/>
              <a:r>
                <a:rPr lang="en-IE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UN Partition Plan</a:t>
              </a:r>
              <a:endParaRPr lang="en-IE" b="1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C2E28B6-AB7C-4FC2-9BF1-D3D80B60EFCB}"/>
                </a:ext>
              </a:extLst>
            </p:cNvPr>
            <p:cNvSpPr/>
            <p:nvPr/>
          </p:nvSpPr>
          <p:spPr>
            <a:xfrm>
              <a:off x="5481190" y="3968892"/>
              <a:ext cx="126333" cy="12600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678D8A3-27F0-4D91-B83C-A6870200C015}"/>
                </a:ext>
              </a:extLst>
            </p:cNvPr>
            <p:cNvSpPr/>
            <p:nvPr/>
          </p:nvSpPr>
          <p:spPr>
            <a:xfrm>
              <a:off x="5418356" y="3905892"/>
              <a:ext cx="252000" cy="252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C63D1C6B-F616-4468-B4D4-BF92F1CD5C80}"/>
                </a:ext>
              </a:extLst>
            </p:cNvPr>
            <p:cNvSpPr/>
            <p:nvPr/>
          </p:nvSpPr>
          <p:spPr>
            <a:xfrm>
              <a:off x="5364356" y="3851892"/>
              <a:ext cx="360000" cy="360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1DC6EE8-DE1F-4F16-A9AC-CB9E0DF9FF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38812" y="4211892"/>
              <a:ext cx="0" cy="673567"/>
            </a:xfrm>
            <a:prstGeom prst="lin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9833EBEF-8011-40EB-B54E-E1A61F29D5A4}"/>
                </a:ext>
              </a:extLst>
            </p:cNvPr>
            <p:cNvSpPr/>
            <p:nvPr/>
          </p:nvSpPr>
          <p:spPr>
            <a:xfrm>
              <a:off x="5502812" y="4891936"/>
              <a:ext cx="72000" cy="7200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08476F5A-9E20-4BED-BAB8-33FE7D8B14CE}"/>
                </a:ext>
              </a:extLst>
            </p:cNvPr>
            <p:cNvCxnSpPr>
              <a:cxnSpLocks/>
            </p:cNvCxnSpPr>
            <p:nvPr/>
          </p:nvCxnSpPr>
          <p:spPr>
            <a:xfrm>
              <a:off x="4841229" y="5997256"/>
              <a:ext cx="1376691" cy="0"/>
            </a:xfrm>
            <a:prstGeom prst="lin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B3FFD0C-B509-4181-BBEE-5886F8CA819F}"/>
              </a:ext>
            </a:extLst>
          </p:cNvPr>
          <p:cNvGrpSpPr/>
          <p:nvPr/>
        </p:nvGrpSpPr>
        <p:grpSpPr>
          <a:xfrm>
            <a:off x="1041601" y="2194116"/>
            <a:ext cx="1901531" cy="2014538"/>
            <a:chOff x="2334030" y="2197354"/>
            <a:chExt cx="1901531" cy="2014538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46AA28E-2FE0-4E25-80FC-7EBBBE47494B}"/>
                </a:ext>
              </a:extLst>
            </p:cNvPr>
            <p:cNvSpPr txBox="1"/>
            <p:nvPr/>
          </p:nvSpPr>
          <p:spPr>
            <a:xfrm>
              <a:off x="2334030" y="2212519"/>
              <a:ext cx="190153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Israel Disengagement</a:t>
              </a:r>
            </a:p>
            <a:p>
              <a:pPr algn="ctr"/>
              <a:r>
                <a:rPr lang="en-IE" b="1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2005</a:t>
              </a: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0FCC2AD-1365-4002-817F-CA5643D40665}"/>
                </a:ext>
              </a:extLst>
            </p:cNvPr>
            <p:cNvSpPr/>
            <p:nvPr/>
          </p:nvSpPr>
          <p:spPr>
            <a:xfrm>
              <a:off x="3221630" y="3968892"/>
              <a:ext cx="126333" cy="1260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4FBE0FB7-2093-40BF-B6C5-6FAFA7972007}"/>
                </a:ext>
              </a:extLst>
            </p:cNvPr>
            <p:cNvSpPr/>
            <p:nvPr/>
          </p:nvSpPr>
          <p:spPr>
            <a:xfrm>
              <a:off x="3158796" y="3905892"/>
              <a:ext cx="252000" cy="252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B1C7368D-7ED8-46F2-9D58-349741D5CB2A}"/>
                </a:ext>
              </a:extLst>
            </p:cNvPr>
            <p:cNvSpPr/>
            <p:nvPr/>
          </p:nvSpPr>
          <p:spPr>
            <a:xfrm>
              <a:off x="3104796" y="3851892"/>
              <a:ext cx="360000" cy="36000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102F826D-A04B-4A55-9216-7D679E1AB5E7}"/>
                </a:ext>
              </a:extLst>
            </p:cNvPr>
            <p:cNvCxnSpPr>
              <a:cxnSpLocks/>
              <a:stCxn id="76" idx="0"/>
            </p:cNvCxnSpPr>
            <p:nvPr/>
          </p:nvCxnSpPr>
          <p:spPr>
            <a:xfrm flipV="1">
              <a:off x="3284796" y="3178325"/>
              <a:ext cx="0" cy="673567"/>
            </a:xfrm>
            <a:prstGeom prst="lin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47DBB8D-811E-465E-AC76-9A7DD9C930D0}"/>
                </a:ext>
              </a:extLst>
            </p:cNvPr>
            <p:cNvSpPr/>
            <p:nvPr/>
          </p:nvSpPr>
          <p:spPr>
            <a:xfrm>
              <a:off x="3248796" y="3099849"/>
              <a:ext cx="72000" cy="720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CF930DE5-0EC8-4AB4-B2BF-1768EDD21335}"/>
                </a:ext>
              </a:extLst>
            </p:cNvPr>
            <p:cNvCxnSpPr>
              <a:cxnSpLocks/>
            </p:cNvCxnSpPr>
            <p:nvPr/>
          </p:nvCxnSpPr>
          <p:spPr>
            <a:xfrm>
              <a:off x="2438046" y="2197354"/>
              <a:ext cx="1661846" cy="0"/>
            </a:xfrm>
            <a:prstGeom prst="lin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B37F41D-118A-4FFD-943A-2E297831C7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615" y="0"/>
            <a:ext cx="4278385" cy="685800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54E070-07D4-49F9-AE95-3ACCFB0BD6B3}"/>
              </a:ext>
            </a:extLst>
          </p:cNvPr>
          <p:cNvCxnSpPr/>
          <p:nvPr/>
        </p:nvCxnSpPr>
        <p:spPr>
          <a:xfrm>
            <a:off x="1282148" y="3887868"/>
            <a:ext cx="89452" cy="2700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067CFA1B-B9DC-4D68-BF50-D0741D1000CA}"/>
              </a:ext>
            </a:extLst>
          </p:cNvPr>
          <p:cNvCxnSpPr/>
          <p:nvPr/>
        </p:nvCxnSpPr>
        <p:spPr>
          <a:xfrm>
            <a:off x="1334281" y="3889349"/>
            <a:ext cx="89452" cy="2700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711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0403830-81BC-410E-A089-1F84CE407E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2" b="11163"/>
          <a:stretch/>
        </p:blipFill>
        <p:spPr>
          <a:xfrm>
            <a:off x="2100343" y="978202"/>
            <a:ext cx="7991314" cy="5560828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E8A37B1-BD80-46C3-8B24-D95C8668D091}"/>
              </a:ext>
            </a:extLst>
          </p:cNvPr>
          <p:cNvSpPr/>
          <p:nvPr/>
        </p:nvSpPr>
        <p:spPr>
          <a:xfrm>
            <a:off x="4774736" y="3388212"/>
            <a:ext cx="1174750" cy="374650"/>
          </a:xfrm>
          <a:custGeom>
            <a:avLst/>
            <a:gdLst>
              <a:gd name="connsiteX0" fmla="*/ 0 w 1174750"/>
              <a:gd name="connsiteY0" fmla="*/ 177800 h 374650"/>
              <a:gd name="connsiteX1" fmla="*/ 860425 w 1174750"/>
              <a:gd name="connsiteY1" fmla="*/ 0 h 374650"/>
              <a:gd name="connsiteX2" fmla="*/ 1174750 w 1174750"/>
              <a:gd name="connsiteY2" fmla="*/ 128587 h 374650"/>
              <a:gd name="connsiteX3" fmla="*/ 220662 w 1174750"/>
              <a:gd name="connsiteY3" fmla="*/ 374650 h 374650"/>
              <a:gd name="connsiteX4" fmla="*/ 0 w 1174750"/>
              <a:gd name="connsiteY4" fmla="*/ 177800 h 37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750" h="374650">
                <a:moveTo>
                  <a:pt x="0" y="177800"/>
                </a:moveTo>
                <a:lnTo>
                  <a:pt x="860425" y="0"/>
                </a:lnTo>
                <a:lnTo>
                  <a:pt x="1174750" y="128587"/>
                </a:lnTo>
                <a:lnTo>
                  <a:pt x="220662" y="374650"/>
                </a:lnTo>
                <a:lnTo>
                  <a:pt x="0" y="177800"/>
                </a:lnTo>
                <a:close/>
              </a:path>
            </a:pathLst>
          </a:custGeom>
          <a:solidFill>
            <a:srgbClr val="FFC0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7789D08-8ED0-4FEF-B7C8-A23CC91C5984}"/>
              </a:ext>
            </a:extLst>
          </p:cNvPr>
          <p:cNvSpPr/>
          <p:nvPr/>
        </p:nvSpPr>
        <p:spPr>
          <a:xfrm>
            <a:off x="6723656" y="3604640"/>
            <a:ext cx="2527300" cy="859366"/>
          </a:xfrm>
          <a:custGeom>
            <a:avLst/>
            <a:gdLst>
              <a:gd name="connsiteX0" fmla="*/ 586317 w 2527300"/>
              <a:gd name="connsiteY0" fmla="*/ 0 h 878416"/>
              <a:gd name="connsiteX1" fmla="*/ 2417234 w 2527300"/>
              <a:gd name="connsiteY1" fmla="*/ 23283 h 878416"/>
              <a:gd name="connsiteX2" fmla="*/ 2527300 w 2527300"/>
              <a:gd name="connsiteY2" fmla="*/ 270933 h 878416"/>
              <a:gd name="connsiteX3" fmla="*/ 2082800 w 2527300"/>
              <a:gd name="connsiteY3" fmla="*/ 275166 h 878416"/>
              <a:gd name="connsiteX4" fmla="*/ 2076450 w 2527300"/>
              <a:gd name="connsiteY4" fmla="*/ 615950 h 878416"/>
              <a:gd name="connsiteX5" fmla="*/ 2099734 w 2527300"/>
              <a:gd name="connsiteY5" fmla="*/ 677333 h 878416"/>
              <a:gd name="connsiteX6" fmla="*/ 1534584 w 2527300"/>
              <a:gd name="connsiteY6" fmla="*/ 681566 h 878416"/>
              <a:gd name="connsiteX7" fmla="*/ 1543050 w 2527300"/>
              <a:gd name="connsiteY7" fmla="*/ 878416 h 878416"/>
              <a:gd name="connsiteX8" fmla="*/ 781050 w 2527300"/>
              <a:gd name="connsiteY8" fmla="*/ 827616 h 878416"/>
              <a:gd name="connsiteX9" fmla="*/ 829734 w 2527300"/>
              <a:gd name="connsiteY9" fmla="*/ 664633 h 878416"/>
              <a:gd name="connsiteX10" fmla="*/ 802217 w 2527300"/>
              <a:gd name="connsiteY10" fmla="*/ 641350 h 878416"/>
              <a:gd name="connsiteX11" fmla="*/ 0 w 2527300"/>
              <a:gd name="connsiteY11" fmla="*/ 565150 h 878416"/>
              <a:gd name="connsiteX12" fmla="*/ 57150 w 2527300"/>
              <a:gd name="connsiteY12" fmla="*/ 436033 h 878416"/>
              <a:gd name="connsiteX13" fmla="*/ 330200 w 2527300"/>
              <a:gd name="connsiteY13" fmla="*/ 467783 h 878416"/>
              <a:gd name="connsiteX14" fmla="*/ 586317 w 2527300"/>
              <a:gd name="connsiteY14" fmla="*/ 0 h 878416"/>
              <a:gd name="connsiteX0" fmla="*/ 586317 w 2527300"/>
              <a:gd name="connsiteY0" fmla="*/ 0 h 867303"/>
              <a:gd name="connsiteX1" fmla="*/ 2417234 w 2527300"/>
              <a:gd name="connsiteY1" fmla="*/ 23283 h 867303"/>
              <a:gd name="connsiteX2" fmla="*/ 2527300 w 2527300"/>
              <a:gd name="connsiteY2" fmla="*/ 270933 h 867303"/>
              <a:gd name="connsiteX3" fmla="*/ 2082800 w 2527300"/>
              <a:gd name="connsiteY3" fmla="*/ 275166 h 867303"/>
              <a:gd name="connsiteX4" fmla="*/ 2076450 w 2527300"/>
              <a:gd name="connsiteY4" fmla="*/ 615950 h 867303"/>
              <a:gd name="connsiteX5" fmla="*/ 2099734 w 2527300"/>
              <a:gd name="connsiteY5" fmla="*/ 677333 h 867303"/>
              <a:gd name="connsiteX6" fmla="*/ 1534584 w 2527300"/>
              <a:gd name="connsiteY6" fmla="*/ 681566 h 867303"/>
              <a:gd name="connsiteX7" fmla="*/ 1536700 w 2527300"/>
              <a:gd name="connsiteY7" fmla="*/ 867303 h 867303"/>
              <a:gd name="connsiteX8" fmla="*/ 781050 w 2527300"/>
              <a:gd name="connsiteY8" fmla="*/ 827616 h 867303"/>
              <a:gd name="connsiteX9" fmla="*/ 829734 w 2527300"/>
              <a:gd name="connsiteY9" fmla="*/ 664633 h 867303"/>
              <a:gd name="connsiteX10" fmla="*/ 802217 w 2527300"/>
              <a:gd name="connsiteY10" fmla="*/ 641350 h 867303"/>
              <a:gd name="connsiteX11" fmla="*/ 0 w 2527300"/>
              <a:gd name="connsiteY11" fmla="*/ 565150 h 867303"/>
              <a:gd name="connsiteX12" fmla="*/ 57150 w 2527300"/>
              <a:gd name="connsiteY12" fmla="*/ 436033 h 867303"/>
              <a:gd name="connsiteX13" fmla="*/ 330200 w 2527300"/>
              <a:gd name="connsiteY13" fmla="*/ 467783 h 867303"/>
              <a:gd name="connsiteX14" fmla="*/ 586317 w 2527300"/>
              <a:gd name="connsiteY14" fmla="*/ 0 h 867303"/>
              <a:gd name="connsiteX0" fmla="*/ 586317 w 2527300"/>
              <a:gd name="connsiteY0" fmla="*/ 0 h 864128"/>
              <a:gd name="connsiteX1" fmla="*/ 2417234 w 2527300"/>
              <a:gd name="connsiteY1" fmla="*/ 23283 h 864128"/>
              <a:gd name="connsiteX2" fmla="*/ 2527300 w 2527300"/>
              <a:gd name="connsiteY2" fmla="*/ 270933 h 864128"/>
              <a:gd name="connsiteX3" fmla="*/ 2082800 w 2527300"/>
              <a:gd name="connsiteY3" fmla="*/ 275166 h 864128"/>
              <a:gd name="connsiteX4" fmla="*/ 2076450 w 2527300"/>
              <a:gd name="connsiteY4" fmla="*/ 615950 h 864128"/>
              <a:gd name="connsiteX5" fmla="*/ 2099734 w 2527300"/>
              <a:gd name="connsiteY5" fmla="*/ 677333 h 864128"/>
              <a:gd name="connsiteX6" fmla="*/ 1534584 w 2527300"/>
              <a:gd name="connsiteY6" fmla="*/ 681566 h 864128"/>
              <a:gd name="connsiteX7" fmla="*/ 1541463 w 2527300"/>
              <a:gd name="connsiteY7" fmla="*/ 864128 h 864128"/>
              <a:gd name="connsiteX8" fmla="*/ 781050 w 2527300"/>
              <a:gd name="connsiteY8" fmla="*/ 827616 h 864128"/>
              <a:gd name="connsiteX9" fmla="*/ 829734 w 2527300"/>
              <a:gd name="connsiteY9" fmla="*/ 664633 h 864128"/>
              <a:gd name="connsiteX10" fmla="*/ 802217 w 2527300"/>
              <a:gd name="connsiteY10" fmla="*/ 641350 h 864128"/>
              <a:gd name="connsiteX11" fmla="*/ 0 w 2527300"/>
              <a:gd name="connsiteY11" fmla="*/ 565150 h 864128"/>
              <a:gd name="connsiteX12" fmla="*/ 57150 w 2527300"/>
              <a:gd name="connsiteY12" fmla="*/ 436033 h 864128"/>
              <a:gd name="connsiteX13" fmla="*/ 330200 w 2527300"/>
              <a:gd name="connsiteY13" fmla="*/ 467783 h 864128"/>
              <a:gd name="connsiteX14" fmla="*/ 586317 w 2527300"/>
              <a:gd name="connsiteY14" fmla="*/ 0 h 864128"/>
              <a:gd name="connsiteX0" fmla="*/ 586317 w 2527300"/>
              <a:gd name="connsiteY0" fmla="*/ 0 h 854603"/>
              <a:gd name="connsiteX1" fmla="*/ 2417234 w 2527300"/>
              <a:gd name="connsiteY1" fmla="*/ 23283 h 854603"/>
              <a:gd name="connsiteX2" fmla="*/ 2527300 w 2527300"/>
              <a:gd name="connsiteY2" fmla="*/ 270933 h 854603"/>
              <a:gd name="connsiteX3" fmla="*/ 2082800 w 2527300"/>
              <a:gd name="connsiteY3" fmla="*/ 275166 h 854603"/>
              <a:gd name="connsiteX4" fmla="*/ 2076450 w 2527300"/>
              <a:gd name="connsiteY4" fmla="*/ 615950 h 854603"/>
              <a:gd name="connsiteX5" fmla="*/ 2099734 w 2527300"/>
              <a:gd name="connsiteY5" fmla="*/ 677333 h 854603"/>
              <a:gd name="connsiteX6" fmla="*/ 1534584 w 2527300"/>
              <a:gd name="connsiteY6" fmla="*/ 681566 h 854603"/>
              <a:gd name="connsiteX7" fmla="*/ 1539876 w 2527300"/>
              <a:gd name="connsiteY7" fmla="*/ 854603 h 854603"/>
              <a:gd name="connsiteX8" fmla="*/ 781050 w 2527300"/>
              <a:gd name="connsiteY8" fmla="*/ 827616 h 854603"/>
              <a:gd name="connsiteX9" fmla="*/ 829734 w 2527300"/>
              <a:gd name="connsiteY9" fmla="*/ 664633 h 854603"/>
              <a:gd name="connsiteX10" fmla="*/ 802217 w 2527300"/>
              <a:gd name="connsiteY10" fmla="*/ 641350 h 854603"/>
              <a:gd name="connsiteX11" fmla="*/ 0 w 2527300"/>
              <a:gd name="connsiteY11" fmla="*/ 565150 h 854603"/>
              <a:gd name="connsiteX12" fmla="*/ 57150 w 2527300"/>
              <a:gd name="connsiteY12" fmla="*/ 436033 h 854603"/>
              <a:gd name="connsiteX13" fmla="*/ 330200 w 2527300"/>
              <a:gd name="connsiteY13" fmla="*/ 467783 h 854603"/>
              <a:gd name="connsiteX14" fmla="*/ 586317 w 2527300"/>
              <a:gd name="connsiteY14" fmla="*/ 0 h 854603"/>
              <a:gd name="connsiteX0" fmla="*/ 586317 w 2527300"/>
              <a:gd name="connsiteY0" fmla="*/ 0 h 859366"/>
              <a:gd name="connsiteX1" fmla="*/ 2417234 w 2527300"/>
              <a:gd name="connsiteY1" fmla="*/ 23283 h 859366"/>
              <a:gd name="connsiteX2" fmla="*/ 2527300 w 2527300"/>
              <a:gd name="connsiteY2" fmla="*/ 270933 h 859366"/>
              <a:gd name="connsiteX3" fmla="*/ 2082800 w 2527300"/>
              <a:gd name="connsiteY3" fmla="*/ 275166 h 859366"/>
              <a:gd name="connsiteX4" fmla="*/ 2076450 w 2527300"/>
              <a:gd name="connsiteY4" fmla="*/ 615950 h 859366"/>
              <a:gd name="connsiteX5" fmla="*/ 2099734 w 2527300"/>
              <a:gd name="connsiteY5" fmla="*/ 677333 h 859366"/>
              <a:gd name="connsiteX6" fmla="*/ 1534584 w 2527300"/>
              <a:gd name="connsiteY6" fmla="*/ 681566 h 859366"/>
              <a:gd name="connsiteX7" fmla="*/ 1546226 w 2527300"/>
              <a:gd name="connsiteY7" fmla="*/ 859366 h 859366"/>
              <a:gd name="connsiteX8" fmla="*/ 781050 w 2527300"/>
              <a:gd name="connsiteY8" fmla="*/ 827616 h 859366"/>
              <a:gd name="connsiteX9" fmla="*/ 829734 w 2527300"/>
              <a:gd name="connsiteY9" fmla="*/ 664633 h 859366"/>
              <a:gd name="connsiteX10" fmla="*/ 802217 w 2527300"/>
              <a:gd name="connsiteY10" fmla="*/ 641350 h 859366"/>
              <a:gd name="connsiteX11" fmla="*/ 0 w 2527300"/>
              <a:gd name="connsiteY11" fmla="*/ 565150 h 859366"/>
              <a:gd name="connsiteX12" fmla="*/ 57150 w 2527300"/>
              <a:gd name="connsiteY12" fmla="*/ 436033 h 859366"/>
              <a:gd name="connsiteX13" fmla="*/ 330200 w 2527300"/>
              <a:gd name="connsiteY13" fmla="*/ 467783 h 859366"/>
              <a:gd name="connsiteX14" fmla="*/ 586317 w 2527300"/>
              <a:gd name="connsiteY14" fmla="*/ 0 h 85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27300" h="859366">
                <a:moveTo>
                  <a:pt x="586317" y="0"/>
                </a:moveTo>
                <a:lnTo>
                  <a:pt x="2417234" y="23283"/>
                </a:lnTo>
                <a:lnTo>
                  <a:pt x="2527300" y="270933"/>
                </a:lnTo>
                <a:lnTo>
                  <a:pt x="2082800" y="275166"/>
                </a:lnTo>
                <a:lnTo>
                  <a:pt x="2076450" y="615950"/>
                </a:lnTo>
                <a:lnTo>
                  <a:pt x="2099734" y="677333"/>
                </a:lnTo>
                <a:lnTo>
                  <a:pt x="1534584" y="681566"/>
                </a:lnTo>
                <a:cubicBezTo>
                  <a:pt x="1535289" y="743478"/>
                  <a:pt x="1545521" y="797454"/>
                  <a:pt x="1546226" y="859366"/>
                </a:cubicBezTo>
                <a:lnTo>
                  <a:pt x="781050" y="827616"/>
                </a:lnTo>
                <a:lnTo>
                  <a:pt x="829734" y="664633"/>
                </a:lnTo>
                <a:lnTo>
                  <a:pt x="802217" y="641350"/>
                </a:lnTo>
                <a:lnTo>
                  <a:pt x="0" y="565150"/>
                </a:lnTo>
                <a:lnTo>
                  <a:pt x="57150" y="436033"/>
                </a:lnTo>
                <a:lnTo>
                  <a:pt x="330200" y="467783"/>
                </a:lnTo>
                <a:lnTo>
                  <a:pt x="586317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321C77F-5A53-4531-A7B8-27735363AD60}"/>
              </a:ext>
            </a:extLst>
          </p:cNvPr>
          <p:cNvSpPr/>
          <p:nvPr/>
        </p:nvSpPr>
        <p:spPr>
          <a:xfrm>
            <a:off x="2204573" y="2618274"/>
            <a:ext cx="3082925" cy="603250"/>
          </a:xfrm>
          <a:custGeom>
            <a:avLst/>
            <a:gdLst>
              <a:gd name="connsiteX0" fmla="*/ 142875 w 3082925"/>
              <a:gd name="connsiteY0" fmla="*/ 603250 h 603250"/>
              <a:gd name="connsiteX1" fmla="*/ 625475 w 3082925"/>
              <a:gd name="connsiteY1" fmla="*/ 527050 h 603250"/>
              <a:gd name="connsiteX2" fmla="*/ 584200 w 3082925"/>
              <a:gd name="connsiteY2" fmla="*/ 469900 h 603250"/>
              <a:gd name="connsiteX3" fmla="*/ 863600 w 3082925"/>
              <a:gd name="connsiteY3" fmla="*/ 422275 h 603250"/>
              <a:gd name="connsiteX4" fmla="*/ 863600 w 3082925"/>
              <a:gd name="connsiteY4" fmla="*/ 441325 h 603250"/>
              <a:gd name="connsiteX5" fmla="*/ 2501900 w 3082925"/>
              <a:gd name="connsiteY5" fmla="*/ 238125 h 603250"/>
              <a:gd name="connsiteX6" fmla="*/ 2486025 w 3082925"/>
              <a:gd name="connsiteY6" fmla="*/ 231775 h 603250"/>
              <a:gd name="connsiteX7" fmla="*/ 2692400 w 3082925"/>
              <a:gd name="connsiteY7" fmla="*/ 193675 h 603250"/>
              <a:gd name="connsiteX8" fmla="*/ 2787650 w 3082925"/>
              <a:gd name="connsiteY8" fmla="*/ 238125 h 603250"/>
              <a:gd name="connsiteX9" fmla="*/ 3082925 w 3082925"/>
              <a:gd name="connsiteY9" fmla="*/ 200025 h 603250"/>
              <a:gd name="connsiteX10" fmla="*/ 2771775 w 3082925"/>
              <a:gd name="connsiteY10" fmla="*/ 114300 h 603250"/>
              <a:gd name="connsiteX11" fmla="*/ 2676525 w 3082925"/>
              <a:gd name="connsiteY11" fmla="*/ 152400 h 603250"/>
              <a:gd name="connsiteX12" fmla="*/ 2549525 w 3082925"/>
              <a:gd name="connsiteY12" fmla="*/ 85725 h 603250"/>
              <a:gd name="connsiteX13" fmla="*/ 2578100 w 3082925"/>
              <a:gd name="connsiteY13" fmla="*/ 38100 h 603250"/>
              <a:gd name="connsiteX14" fmla="*/ 2473325 w 3082925"/>
              <a:gd name="connsiteY14" fmla="*/ 0 h 603250"/>
              <a:gd name="connsiteX15" fmla="*/ 2225675 w 3082925"/>
              <a:gd name="connsiteY15" fmla="*/ 12700 h 603250"/>
              <a:gd name="connsiteX16" fmla="*/ 2257425 w 3082925"/>
              <a:gd name="connsiteY16" fmla="*/ 53975 h 603250"/>
              <a:gd name="connsiteX17" fmla="*/ 2066925 w 3082925"/>
              <a:gd name="connsiteY17" fmla="*/ 76200 h 603250"/>
              <a:gd name="connsiteX18" fmla="*/ 2038350 w 3082925"/>
              <a:gd name="connsiteY18" fmla="*/ 47625 h 603250"/>
              <a:gd name="connsiteX19" fmla="*/ 419100 w 3082925"/>
              <a:gd name="connsiteY19" fmla="*/ 266700 h 603250"/>
              <a:gd name="connsiteX20" fmla="*/ 381000 w 3082925"/>
              <a:gd name="connsiteY20" fmla="*/ 231775 h 603250"/>
              <a:gd name="connsiteX21" fmla="*/ 0 w 3082925"/>
              <a:gd name="connsiteY21" fmla="*/ 285750 h 603250"/>
              <a:gd name="connsiteX22" fmla="*/ 142875 w 3082925"/>
              <a:gd name="connsiteY22" fmla="*/ 603250 h 60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82925" h="603250">
                <a:moveTo>
                  <a:pt x="142875" y="603250"/>
                </a:moveTo>
                <a:lnTo>
                  <a:pt x="625475" y="527050"/>
                </a:lnTo>
                <a:lnTo>
                  <a:pt x="584200" y="469900"/>
                </a:lnTo>
                <a:lnTo>
                  <a:pt x="863600" y="422275"/>
                </a:lnTo>
                <a:lnTo>
                  <a:pt x="863600" y="441325"/>
                </a:lnTo>
                <a:lnTo>
                  <a:pt x="2501900" y="238125"/>
                </a:lnTo>
                <a:lnTo>
                  <a:pt x="2486025" y="231775"/>
                </a:lnTo>
                <a:lnTo>
                  <a:pt x="2692400" y="193675"/>
                </a:lnTo>
                <a:lnTo>
                  <a:pt x="2787650" y="238125"/>
                </a:lnTo>
                <a:lnTo>
                  <a:pt x="3082925" y="200025"/>
                </a:lnTo>
                <a:lnTo>
                  <a:pt x="2771775" y="114300"/>
                </a:lnTo>
                <a:lnTo>
                  <a:pt x="2676525" y="152400"/>
                </a:lnTo>
                <a:lnTo>
                  <a:pt x="2549525" y="85725"/>
                </a:lnTo>
                <a:lnTo>
                  <a:pt x="2578100" y="38100"/>
                </a:lnTo>
                <a:lnTo>
                  <a:pt x="2473325" y="0"/>
                </a:lnTo>
                <a:lnTo>
                  <a:pt x="2225675" y="12700"/>
                </a:lnTo>
                <a:lnTo>
                  <a:pt x="2257425" y="53975"/>
                </a:lnTo>
                <a:lnTo>
                  <a:pt x="2066925" y="76200"/>
                </a:lnTo>
                <a:lnTo>
                  <a:pt x="2038350" y="47625"/>
                </a:lnTo>
                <a:lnTo>
                  <a:pt x="419100" y="266700"/>
                </a:lnTo>
                <a:lnTo>
                  <a:pt x="381000" y="231775"/>
                </a:lnTo>
                <a:lnTo>
                  <a:pt x="0" y="285750"/>
                </a:lnTo>
                <a:lnTo>
                  <a:pt x="142875" y="603250"/>
                </a:lnTo>
                <a:close/>
              </a:path>
            </a:pathLst>
          </a:custGeom>
          <a:solidFill>
            <a:srgbClr val="FFC0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7244E2FD-FF37-4577-ABD4-6506837D1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65768"/>
            <a:ext cx="4417068" cy="652689"/>
          </a:xfrm>
        </p:spPr>
        <p:txBody>
          <a:bodyPr>
            <a:normAutofit/>
          </a:bodyPr>
          <a:lstStyle/>
          <a:p>
            <a:r>
              <a:rPr lang="fr-CH" sz="3200" dirty="0"/>
              <a:t>SOLAR SPACE AVAILABLE</a:t>
            </a:r>
          </a:p>
        </p:txBody>
      </p:sp>
      <p:pic>
        <p:nvPicPr>
          <p:cNvPr id="9" name="Picture 8" descr="Image result for ICRC logo">
            <a:extLst>
              <a:ext uri="{FF2B5EF4-FFF2-40B4-BE49-F238E27FC236}">
                <a16:creationId xmlns:a16="http://schemas.microsoft.com/office/drawing/2014/main" id="{0477CF11-8EFD-4675-8C29-ACEB5718F7F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746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223A87-8753-4EF0-A953-596FBA7D65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7FC4D8-4A92-4B7F-B12F-5E5E4D4734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1" b="9931"/>
          <a:stretch/>
        </p:blipFill>
        <p:spPr>
          <a:xfrm>
            <a:off x="793588" y="1100038"/>
            <a:ext cx="10638692" cy="5495927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88B3A75-C513-4664-A840-C9F1DAA8E103}"/>
              </a:ext>
            </a:extLst>
          </p:cNvPr>
          <p:cNvSpPr/>
          <p:nvPr/>
        </p:nvSpPr>
        <p:spPr>
          <a:xfrm>
            <a:off x="6052269" y="3583882"/>
            <a:ext cx="3723640" cy="1145540"/>
          </a:xfrm>
          <a:custGeom>
            <a:avLst/>
            <a:gdLst>
              <a:gd name="connsiteX0" fmla="*/ 0 w 3723640"/>
              <a:gd name="connsiteY0" fmla="*/ 568960 h 1145540"/>
              <a:gd name="connsiteX1" fmla="*/ 914400 w 3723640"/>
              <a:gd name="connsiteY1" fmla="*/ 0 h 1145540"/>
              <a:gd name="connsiteX2" fmla="*/ 1216660 w 3723640"/>
              <a:gd name="connsiteY2" fmla="*/ 205740 h 1145540"/>
              <a:gd name="connsiteX3" fmla="*/ 845820 w 3723640"/>
              <a:gd name="connsiteY3" fmla="*/ 515620 h 1145540"/>
              <a:gd name="connsiteX4" fmla="*/ 843280 w 3723640"/>
              <a:gd name="connsiteY4" fmla="*/ 579120 h 1145540"/>
              <a:gd name="connsiteX5" fmla="*/ 1772920 w 3723640"/>
              <a:gd name="connsiteY5" fmla="*/ 744220 h 1145540"/>
              <a:gd name="connsiteX6" fmla="*/ 2047240 w 3723640"/>
              <a:gd name="connsiteY6" fmla="*/ 251460 h 1145540"/>
              <a:gd name="connsiteX7" fmla="*/ 2283460 w 3723640"/>
              <a:gd name="connsiteY7" fmla="*/ 297180 h 1145540"/>
              <a:gd name="connsiteX8" fmla="*/ 2352040 w 3723640"/>
              <a:gd name="connsiteY8" fmla="*/ 165100 h 1145540"/>
              <a:gd name="connsiteX9" fmla="*/ 2580640 w 3723640"/>
              <a:gd name="connsiteY9" fmla="*/ 195580 h 1145540"/>
              <a:gd name="connsiteX10" fmla="*/ 2585720 w 3723640"/>
              <a:gd name="connsiteY10" fmla="*/ 248920 h 1145540"/>
              <a:gd name="connsiteX11" fmla="*/ 3098800 w 3723640"/>
              <a:gd name="connsiteY11" fmla="*/ 297180 h 1145540"/>
              <a:gd name="connsiteX12" fmla="*/ 3106420 w 3723640"/>
              <a:gd name="connsiteY12" fmla="*/ 233680 h 1145540"/>
              <a:gd name="connsiteX13" fmla="*/ 3561080 w 3723640"/>
              <a:gd name="connsiteY13" fmla="*/ 271780 h 1145540"/>
              <a:gd name="connsiteX14" fmla="*/ 3571240 w 3723640"/>
              <a:gd name="connsiteY14" fmla="*/ 368300 h 1145540"/>
              <a:gd name="connsiteX15" fmla="*/ 2542540 w 3723640"/>
              <a:gd name="connsiteY15" fmla="*/ 276860 h 1145540"/>
              <a:gd name="connsiteX16" fmla="*/ 2374900 w 3723640"/>
              <a:gd name="connsiteY16" fmla="*/ 909320 h 1145540"/>
              <a:gd name="connsiteX17" fmla="*/ 3119120 w 3723640"/>
              <a:gd name="connsiteY17" fmla="*/ 970280 h 1145540"/>
              <a:gd name="connsiteX18" fmla="*/ 3126740 w 3723640"/>
              <a:gd name="connsiteY18" fmla="*/ 871220 h 1145540"/>
              <a:gd name="connsiteX19" fmla="*/ 3690620 w 3723640"/>
              <a:gd name="connsiteY19" fmla="*/ 927100 h 1145540"/>
              <a:gd name="connsiteX20" fmla="*/ 3723640 w 3723640"/>
              <a:gd name="connsiteY20" fmla="*/ 1145540 h 1145540"/>
              <a:gd name="connsiteX21" fmla="*/ 2816860 w 3723640"/>
              <a:gd name="connsiteY21" fmla="*/ 1076960 h 1145540"/>
              <a:gd name="connsiteX22" fmla="*/ 2108200 w 3723640"/>
              <a:gd name="connsiteY22" fmla="*/ 1003300 h 1145540"/>
              <a:gd name="connsiteX23" fmla="*/ 736600 w 3723640"/>
              <a:gd name="connsiteY23" fmla="*/ 739140 h 1145540"/>
              <a:gd name="connsiteX24" fmla="*/ 0 w 3723640"/>
              <a:gd name="connsiteY24" fmla="*/ 568960 h 114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723640" h="1145540">
                <a:moveTo>
                  <a:pt x="0" y="568960"/>
                </a:moveTo>
                <a:lnTo>
                  <a:pt x="914400" y="0"/>
                </a:lnTo>
                <a:lnTo>
                  <a:pt x="1216660" y="205740"/>
                </a:lnTo>
                <a:lnTo>
                  <a:pt x="845820" y="515620"/>
                </a:lnTo>
                <a:lnTo>
                  <a:pt x="843280" y="579120"/>
                </a:lnTo>
                <a:lnTo>
                  <a:pt x="1772920" y="744220"/>
                </a:lnTo>
                <a:lnTo>
                  <a:pt x="2047240" y="251460"/>
                </a:lnTo>
                <a:lnTo>
                  <a:pt x="2283460" y="297180"/>
                </a:lnTo>
                <a:lnTo>
                  <a:pt x="2352040" y="165100"/>
                </a:lnTo>
                <a:lnTo>
                  <a:pt x="2580640" y="195580"/>
                </a:lnTo>
                <a:lnTo>
                  <a:pt x="2585720" y="248920"/>
                </a:lnTo>
                <a:lnTo>
                  <a:pt x="3098800" y="297180"/>
                </a:lnTo>
                <a:lnTo>
                  <a:pt x="3106420" y="233680"/>
                </a:lnTo>
                <a:lnTo>
                  <a:pt x="3561080" y="271780"/>
                </a:lnTo>
                <a:lnTo>
                  <a:pt x="3571240" y="368300"/>
                </a:lnTo>
                <a:lnTo>
                  <a:pt x="2542540" y="276860"/>
                </a:lnTo>
                <a:lnTo>
                  <a:pt x="2374900" y="909320"/>
                </a:lnTo>
                <a:lnTo>
                  <a:pt x="3119120" y="970280"/>
                </a:lnTo>
                <a:lnTo>
                  <a:pt x="3126740" y="871220"/>
                </a:lnTo>
                <a:lnTo>
                  <a:pt x="3690620" y="927100"/>
                </a:lnTo>
                <a:lnTo>
                  <a:pt x="3723640" y="1145540"/>
                </a:lnTo>
                <a:lnTo>
                  <a:pt x="2816860" y="1076960"/>
                </a:lnTo>
                <a:lnTo>
                  <a:pt x="2108200" y="1003300"/>
                </a:lnTo>
                <a:lnTo>
                  <a:pt x="736600" y="739140"/>
                </a:lnTo>
                <a:lnTo>
                  <a:pt x="0" y="568960"/>
                </a:lnTo>
                <a:close/>
              </a:path>
            </a:pathLst>
          </a:custGeom>
          <a:solidFill>
            <a:srgbClr val="FFC0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DAB6BE4-A0D1-4F8C-ABAD-F4391EC6C05F}"/>
              </a:ext>
            </a:extLst>
          </p:cNvPr>
          <p:cNvSpPr/>
          <p:nvPr/>
        </p:nvSpPr>
        <p:spPr>
          <a:xfrm>
            <a:off x="2904362" y="3592349"/>
            <a:ext cx="3014134" cy="1104900"/>
          </a:xfrm>
          <a:custGeom>
            <a:avLst/>
            <a:gdLst>
              <a:gd name="connsiteX0" fmla="*/ 0 w 3014134"/>
              <a:gd name="connsiteY0" fmla="*/ 190500 h 1104900"/>
              <a:gd name="connsiteX1" fmla="*/ 715434 w 3014134"/>
              <a:gd name="connsiteY1" fmla="*/ 0 h 1104900"/>
              <a:gd name="connsiteX2" fmla="*/ 891117 w 3014134"/>
              <a:gd name="connsiteY2" fmla="*/ 46566 h 1104900"/>
              <a:gd name="connsiteX3" fmla="*/ 806450 w 3014134"/>
              <a:gd name="connsiteY3" fmla="*/ 71966 h 1104900"/>
              <a:gd name="connsiteX4" fmla="*/ 920750 w 3014134"/>
              <a:gd name="connsiteY4" fmla="*/ 120650 h 1104900"/>
              <a:gd name="connsiteX5" fmla="*/ 980017 w 3014134"/>
              <a:gd name="connsiteY5" fmla="*/ 116416 h 1104900"/>
              <a:gd name="connsiteX6" fmla="*/ 2093384 w 3014134"/>
              <a:gd name="connsiteY6" fmla="*/ 457200 h 1104900"/>
              <a:gd name="connsiteX7" fmla="*/ 1998134 w 3014134"/>
              <a:gd name="connsiteY7" fmla="*/ 558800 h 1104900"/>
              <a:gd name="connsiteX8" fmla="*/ 1981200 w 3014134"/>
              <a:gd name="connsiteY8" fmla="*/ 575733 h 1104900"/>
              <a:gd name="connsiteX9" fmla="*/ 2144184 w 3014134"/>
              <a:gd name="connsiteY9" fmla="*/ 635000 h 1104900"/>
              <a:gd name="connsiteX10" fmla="*/ 2258484 w 3014134"/>
              <a:gd name="connsiteY10" fmla="*/ 556683 h 1104900"/>
              <a:gd name="connsiteX11" fmla="*/ 2315634 w 3014134"/>
              <a:gd name="connsiteY11" fmla="*/ 575733 h 1104900"/>
              <a:gd name="connsiteX12" fmla="*/ 2366434 w 3014134"/>
              <a:gd name="connsiteY12" fmla="*/ 527050 h 1104900"/>
              <a:gd name="connsiteX13" fmla="*/ 2616200 w 3014134"/>
              <a:gd name="connsiteY13" fmla="*/ 622300 h 1104900"/>
              <a:gd name="connsiteX14" fmla="*/ 2696634 w 3014134"/>
              <a:gd name="connsiteY14" fmla="*/ 556683 h 1104900"/>
              <a:gd name="connsiteX15" fmla="*/ 3014134 w 3014134"/>
              <a:gd name="connsiteY15" fmla="*/ 626533 h 1104900"/>
              <a:gd name="connsiteX16" fmla="*/ 2429934 w 3014134"/>
              <a:gd name="connsiteY16" fmla="*/ 1104900 h 1104900"/>
              <a:gd name="connsiteX17" fmla="*/ 2061634 w 3014134"/>
              <a:gd name="connsiteY17" fmla="*/ 996950 h 1104900"/>
              <a:gd name="connsiteX18" fmla="*/ 2125134 w 3014134"/>
              <a:gd name="connsiteY18" fmla="*/ 927100 h 1104900"/>
              <a:gd name="connsiteX19" fmla="*/ 1902884 w 3014134"/>
              <a:gd name="connsiteY19" fmla="*/ 844550 h 1104900"/>
              <a:gd name="connsiteX20" fmla="*/ 1866900 w 3014134"/>
              <a:gd name="connsiteY20" fmla="*/ 863600 h 1104900"/>
              <a:gd name="connsiteX21" fmla="*/ 381000 w 3014134"/>
              <a:gd name="connsiteY21" fmla="*/ 304800 h 1104900"/>
              <a:gd name="connsiteX22" fmla="*/ 393700 w 3014134"/>
              <a:gd name="connsiteY22" fmla="*/ 287866 h 1104900"/>
              <a:gd name="connsiteX23" fmla="*/ 273050 w 3014134"/>
              <a:gd name="connsiteY23" fmla="*/ 234950 h 1104900"/>
              <a:gd name="connsiteX24" fmla="*/ 148167 w 3014134"/>
              <a:gd name="connsiteY24" fmla="*/ 268816 h 1104900"/>
              <a:gd name="connsiteX25" fmla="*/ 0 w 3014134"/>
              <a:gd name="connsiteY25" fmla="*/ 1905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014134" h="1104900">
                <a:moveTo>
                  <a:pt x="0" y="190500"/>
                </a:moveTo>
                <a:lnTo>
                  <a:pt x="715434" y="0"/>
                </a:lnTo>
                <a:lnTo>
                  <a:pt x="891117" y="46566"/>
                </a:lnTo>
                <a:lnTo>
                  <a:pt x="806450" y="71966"/>
                </a:lnTo>
                <a:lnTo>
                  <a:pt x="920750" y="120650"/>
                </a:lnTo>
                <a:lnTo>
                  <a:pt x="980017" y="116416"/>
                </a:lnTo>
                <a:lnTo>
                  <a:pt x="2093384" y="457200"/>
                </a:lnTo>
                <a:lnTo>
                  <a:pt x="1998134" y="558800"/>
                </a:lnTo>
                <a:lnTo>
                  <a:pt x="1981200" y="575733"/>
                </a:lnTo>
                <a:lnTo>
                  <a:pt x="2144184" y="635000"/>
                </a:lnTo>
                <a:lnTo>
                  <a:pt x="2258484" y="556683"/>
                </a:lnTo>
                <a:lnTo>
                  <a:pt x="2315634" y="575733"/>
                </a:lnTo>
                <a:lnTo>
                  <a:pt x="2366434" y="527050"/>
                </a:lnTo>
                <a:lnTo>
                  <a:pt x="2616200" y="622300"/>
                </a:lnTo>
                <a:lnTo>
                  <a:pt x="2696634" y="556683"/>
                </a:lnTo>
                <a:lnTo>
                  <a:pt x="3014134" y="626533"/>
                </a:lnTo>
                <a:lnTo>
                  <a:pt x="2429934" y="1104900"/>
                </a:lnTo>
                <a:lnTo>
                  <a:pt x="2061634" y="996950"/>
                </a:lnTo>
                <a:lnTo>
                  <a:pt x="2125134" y="927100"/>
                </a:lnTo>
                <a:lnTo>
                  <a:pt x="1902884" y="844550"/>
                </a:lnTo>
                <a:lnTo>
                  <a:pt x="1866900" y="863600"/>
                </a:lnTo>
                <a:lnTo>
                  <a:pt x="381000" y="304800"/>
                </a:lnTo>
                <a:lnTo>
                  <a:pt x="393700" y="287866"/>
                </a:lnTo>
                <a:lnTo>
                  <a:pt x="273050" y="234950"/>
                </a:lnTo>
                <a:lnTo>
                  <a:pt x="148167" y="268816"/>
                </a:lnTo>
                <a:lnTo>
                  <a:pt x="0" y="190500"/>
                </a:lnTo>
                <a:close/>
              </a:path>
            </a:pathLst>
          </a:custGeom>
          <a:solidFill>
            <a:srgbClr val="FFC0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AC239E8-B000-4FA5-93FA-AD3D41390F07}"/>
              </a:ext>
            </a:extLst>
          </p:cNvPr>
          <p:cNvSpPr/>
          <p:nvPr/>
        </p:nvSpPr>
        <p:spPr>
          <a:xfrm>
            <a:off x="965496" y="3232515"/>
            <a:ext cx="1746250" cy="370417"/>
          </a:xfrm>
          <a:custGeom>
            <a:avLst/>
            <a:gdLst>
              <a:gd name="connsiteX0" fmla="*/ 0 w 1746250"/>
              <a:gd name="connsiteY0" fmla="*/ 82550 h 370417"/>
              <a:gd name="connsiteX1" fmla="*/ 215900 w 1746250"/>
              <a:gd name="connsiteY1" fmla="*/ 0 h 370417"/>
              <a:gd name="connsiteX2" fmla="*/ 338666 w 1746250"/>
              <a:gd name="connsiteY2" fmla="*/ 8467 h 370417"/>
              <a:gd name="connsiteX3" fmla="*/ 302683 w 1746250"/>
              <a:gd name="connsiteY3" fmla="*/ 29634 h 370417"/>
              <a:gd name="connsiteX4" fmla="*/ 355600 w 1746250"/>
              <a:gd name="connsiteY4" fmla="*/ 42334 h 370417"/>
              <a:gd name="connsiteX5" fmla="*/ 404283 w 1746250"/>
              <a:gd name="connsiteY5" fmla="*/ 55034 h 370417"/>
              <a:gd name="connsiteX6" fmla="*/ 412750 w 1746250"/>
              <a:gd name="connsiteY6" fmla="*/ 38100 h 370417"/>
              <a:gd name="connsiteX7" fmla="*/ 1492250 w 1746250"/>
              <a:gd name="connsiteY7" fmla="*/ 167217 h 370417"/>
              <a:gd name="connsiteX8" fmla="*/ 1557866 w 1746250"/>
              <a:gd name="connsiteY8" fmla="*/ 135467 h 370417"/>
              <a:gd name="connsiteX9" fmla="*/ 1746250 w 1746250"/>
              <a:gd name="connsiteY9" fmla="*/ 154517 h 370417"/>
              <a:gd name="connsiteX10" fmla="*/ 1356783 w 1746250"/>
              <a:gd name="connsiteY10" fmla="*/ 370417 h 370417"/>
              <a:gd name="connsiteX11" fmla="*/ 1117600 w 1746250"/>
              <a:gd name="connsiteY11" fmla="*/ 351367 h 370417"/>
              <a:gd name="connsiteX12" fmla="*/ 1153583 w 1746250"/>
              <a:gd name="connsiteY12" fmla="*/ 321734 h 370417"/>
              <a:gd name="connsiteX13" fmla="*/ 1028700 w 1746250"/>
              <a:gd name="connsiteY13" fmla="*/ 296334 h 370417"/>
              <a:gd name="connsiteX14" fmla="*/ 996950 w 1746250"/>
              <a:gd name="connsiteY14" fmla="*/ 304800 h 370417"/>
              <a:gd name="connsiteX15" fmla="*/ 14816 w 1746250"/>
              <a:gd name="connsiteY15" fmla="*/ 171450 h 370417"/>
              <a:gd name="connsiteX16" fmla="*/ 0 w 1746250"/>
              <a:gd name="connsiteY16" fmla="*/ 82550 h 370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46250" h="370417">
                <a:moveTo>
                  <a:pt x="0" y="82550"/>
                </a:moveTo>
                <a:lnTo>
                  <a:pt x="215900" y="0"/>
                </a:lnTo>
                <a:lnTo>
                  <a:pt x="338666" y="8467"/>
                </a:lnTo>
                <a:lnTo>
                  <a:pt x="302683" y="29634"/>
                </a:lnTo>
                <a:lnTo>
                  <a:pt x="355600" y="42334"/>
                </a:lnTo>
                <a:lnTo>
                  <a:pt x="404283" y="55034"/>
                </a:lnTo>
                <a:lnTo>
                  <a:pt x="412750" y="38100"/>
                </a:lnTo>
                <a:lnTo>
                  <a:pt x="1492250" y="167217"/>
                </a:lnTo>
                <a:lnTo>
                  <a:pt x="1557866" y="135467"/>
                </a:lnTo>
                <a:lnTo>
                  <a:pt x="1746250" y="154517"/>
                </a:lnTo>
                <a:lnTo>
                  <a:pt x="1356783" y="370417"/>
                </a:lnTo>
                <a:lnTo>
                  <a:pt x="1117600" y="351367"/>
                </a:lnTo>
                <a:lnTo>
                  <a:pt x="1153583" y="321734"/>
                </a:lnTo>
                <a:lnTo>
                  <a:pt x="1028700" y="296334"/>
                </a:lnTo>
                <a:lnTo>
                  <a:pt x="996950" y="304800"/>
                </a:lnTo>
                <a:lnTo>
                  <a:pt x="14816" y="171450"/>
                </a:lnTo>
                <a:lnTo>
                  <a:pt x="0" y="82550"/>
                </a:lnTo>
                <a:close/>
              </a:path>
            </a:pathLst>
          </a:custGeom>
          <a:solidFill>
            <a:srgbClr val="FFC0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2225DB0-DE4D-4611-BA24-E7B41FE31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65768"/>
            <a:ext cx="4417068" cy="652689"/>
          </a:xfrm>
        </p:spPr>
        <p:txBody>
          <a:bodyPr>
            <a:normAutofit/>
          </a:bodyPr>
          <a:lstStyle/>
          <a:p>
            <a:r>
              <a:rPr lang="fr-CH" sz="3200" dirty="0"/>
              <a:t>SOLAR SPACE AVAILABLE</a:t>
            </a:r>
          </a:p>
        </p:txBody>
      </p:sp>
      <p:pic>
        <p:nvPicPr>
          <p:cNvPr id="10" name="Picture 9" descr="Image result for ICRC logo">
            <a:extLst>
              <a:ext uri="{FF2B5EF4-FFF2-40B4-BE49-F238E27FC236}">
                <a16:creationId xmlns:a16="http://schemas.microsoft.com/office/drawing/2014/main" id="{DB51EC35-BB31-4AFE-9DC7-37503490C4E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640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4050D2-C1F3-4EA5-96FD-45131DA04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905" y="2919082"/>
            <a:ext cx="3291237" cy="652689"/>
          </a:xfrm>
        </p:spPr>
        <p:txBody>
          <a:bodyPr>
            <a:normAutofit/>
          </a:bodyPr>
          <a:lstStyle/>
          <a:p>
            <a:r>
              <a:rPr lang="fr-CH" sz="3200" dirty="0"/>
              <a:t>FEASIBILITY STUDY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B4E6BF-1D72-45A4-AF39-D77F98691405}"/>
              </a:ext>
            </a:extLst>
          </p:cNvPr>
          <p:cNvSpPr txBox="1"/>
          <p:nvPr/>
        </p:nvSpPr>
        <p:spPr>
          <a:xfrm>
            <a:off x="6095999" y="1618593"/>
            <a:ext cx="4417067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STAKEHOLDER ANALYSIS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1B1553-667E-42B5-B891-4D83337A2E87}"/>
              </a:ext>
            </a:extLst>
          </p:cNvPr>
          <p:cNvSpPr txBox="1"/>
          <p:nvPr/>
        </p:nvSpPr>
        <p:spPr>
          <a:xfrm>
            <a:off x="6096000" y="2569779"/>
            <a:ext cx="4417068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TECHNICAL ANALYSIS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FC0C6D-0C99-462B-B534-5C8B960EC70B}"/>
              </a:ext>
            </a:extLst>
          </p:cNvPr>
          <p:cNvSpPr txBox="1"/>
          <p:nvPr/>
        </p:nvSpPr>
        <p:spPr>
          <a:xfrm>
            <a:off x="6096000" y="3520965"/>
            <a:ext cx="4417068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FINANCIAL ANALYSIS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42769D-0079-4A6D-99AB-7EF910EE9432}"/>
              </a:ext>
            </a:extLst>
          </p:cNvPr>
          <p:cNvSpPr txBox="1"/>
          <p:nvPr/>
        </p:nvSpPr>
        <p:spPr>
          <a:xfrm>
            <a:off x="6096000" y="4472151"/>
            <a:ext cx="4417068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OWNERSHIP &amp; MANAGEMENT ANALYSIS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20B08911-0FB1-4E1E-8BC1-28F9CD3DC1A4}"/>
              </a:ext>
            </a:extLst>
          </p:cNvPr>
          <p:cNvSpPr/>
          <p:nvPr/>
        </p:nvSpPr>
        <p:spPr>
          <a:xfrm>
            <a:off x="5223642" y="1618593"/>
            <a:ext cx="672662" cy="3253668"/>
          </a:xfrm>
          <a:prstGeom prst="leftBrace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0" name="Picture 9" descr="Image result for ICRC logo">
            <a:extLst>
              <a:ext uri="{FF2B5EF4-FFF2-40B4-BE49-F238E27FC236}">
                <a16:creationId xmlns:a16="http://schemas.microsoft.com/office/drawing/2014/main" id="{9AF401F5-F054-4051-9D4F-F5459376280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6084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150BC1-555C-463D-9DF2-D5A2EF20B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65768"/>
            <a:ext cx="6671170" cy="652689"/>
          </a:xfrm>
        </p:spPr>
        <p:txBody>
          <a:bodyPr>
            <a:normAutofit/>
          </a:bodyPr>
          <a:lstStyle/>
          <a:p>
            <a:r>
              <a:rPr lang="fr-CH" sz="3200" dirty="0"/>
              <a:t>STAKEHOLDER ANALYSIS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0BD059-229F-4B52-8601-B569EB471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05" y="3271624"/>
            <a:ext cx="605805" cy="6058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90C9C4-E6E9-4F62-8638-0BCD0AC0D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05" y="1354687"/>
            <a:ext cx="691464" cy="6914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DB3699-DF51-4E6F-99DD-452591EDA0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65" y="5476247"/>
            <a:ext cx="620845" cy="6208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AED80B-3FA9-4ECF-ABA4-A0181D49D9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05" y="2316186"/>
            <a:ext cx="477208" cy="4772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AD092F-83BC-487E-846B-4F7A0909619C}"/>
              </a:ext>
            </a:extLst>
          </p:cNvPr>
          <p:cNvSpPr txBox="1"/>
          <p:nvPr/>
        </p:nvSpPr>
        <p:spPr>
          <a:xfrm>
            <a:off x="576096" y="2772449"/>
            <a:ext cx="1018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LOCAL BUSINESSES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DDCF05-8881-4913-AC05-FA154AFF9B1D}"/>
              </a:ext>
            </a:extLst>
          </p:cNvPr>
          <p:cNvSpPr txBox="1"/>
          <p:nvPr/>
        </p:nvSpPr>
        <p:spPr>
          <a:xfrm>
            <a:off x="576096" y="1992986"/>
            <a:ext cx="1080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HOUSEHOLDS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227ECE-2BB3-4841-B797-6AF86AD10144}"/>
              </a:ext>
            </a:extLst>
          </p:cNvPr>
          <p:cNvSpPr txBox="1"/>
          <p:nvPr/>
        </p:nvSpPr>
        <p:spPr>
          <a:xfrm>
            <a:off x="536406" y="3868803"/>
            <a:ext cx="1120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GOVERNMENT SCHOOL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E38406-1D09-4BC7-B34A-F543B72B7C82}"/>
              </a:ext>
            </a:extLst>
          </p:cNvPr>
          <p:cNvSpPr txBox="1"/>
          <p:nvPr/>
        </p:nvSpPr>
        <p:spPr>
          <a:xfrm>
            <a:off x="513261" y="6053363"/>
            <a:ext cx="124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KINDERGARTEN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CF855AC-8E98-4DCA-B87D-AA8ADD2848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05" y="4359352"/>
            <a:ext cx="605805" cy="60580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9A40951-F144-4F0A-9F09-FC4C31CD05C7}"/>
              </a:ext>
            </a:extLst>
          </p:cNvPr>
          <p:cNvSpPr txBox="1"/>
          <p:nvPr/>
        </p:nvSpPr>
        <p:spPr>
          <a:xfrm>
            <a:off x="536406" y="4956531"/>
            <a:ext cx="1120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UNRWA SCHOOLS</a:t>
            </a:r>
          </a:p>
        </p:txBody>
      </p:sp>
      <p:sp>
        <p:nvSpPr>
          <p:cNvPr id="28" name="Right Brace 27">
            <a:extLst>
              <a:ext uri="{FF2B5EF4-FFF2-40B4-BE49-F238E27FC236}">
                <a16:creationId xmlns:a16="http://schemas.microsoft.com/office/drawing/2014/main" id="{D5110D5F-0B30-4D9D-BBF4-E8C05FAF076E}"/>
              </a:ext>
            </a:extLst>
          </p:cNvPr>
          <p:cNvSpPr/>
          <p:nvPr/>
        </p:nvSpPr>
        <p:spPr>
          <a:xfrm>
            <a:off x="1797293" y="1354686"/>
            <a:ext cx="593775" cy="497567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ADFB8E-B91E-4D95-99D9-C0F314F59BEB}"/>
              </a:ext>
            </a:extLst>
          </p:cNvPr>
          <p:cNvSpPr/>
          <p:nvPr/>
        </p:nvSpPr>
        <p:spPr>
          <a:xfrm>
            <a:off x="3015214" y="1722837"/>
            <a:ext cx="8065536" cy="26288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err="1">
                <a:solidFill>
                  <a:schemeClr val="tx1"/>
                </a:solidFill>
              </a:rPr>
              <a:t>What</a:t>
            </a:r>
            <a:r>
              <a:rPr lang="fr-CH" sz="1600" dirty="0">
                <a:solidFill>
                  <a:schemeClr val="tx1"/>
                </a:solidFill>
              </a:rPr>
              <a:t> </a:t>
            </a:r>
            <a:r>
              <a:rPr lang="fr-CH" sz="1600" dirty="0" err="1">
                <a:solidFill>
                  <a:schemeClr val="tx1"/>
                </a:solidFill>
              </a:rPr>
              <a:t>is</a:t>
            </a:r>
            <a:r>
              <a:rPr lang="fr-CH" sz="1600" dirty="0">
                <a:solidFill>
                  <a:schemeClr val="tx1"/>
                </a:solidFill>
              </a:rPr>
              <a:t> </a:t>
            </a:r>
            <a:r>
              <a:rPr lang="fr-CH" sz="1600" dirty="0" err="1">
                <a:solidFill>
                  <a:schemeClr val="tx1"/>
                </a:solidFill>
              </a:rPr>
              <a:t>their</a:t>
            </a:r>
            <a:r>
              <a:rPr lang="fr-CH" sz="1600" dirty="0">
                <a:solidFill>
                  <a:schemeClr val="tx1"/>
                </a:solidFill>
              </a:rPr>
              <a:t> </a:t>
            </a:r>
            <a:r>
              <a:rPr lang="fr-CH" sz="1600" dirty="0" err="1">
                <a:solidFill>
                  <a:schemeClr val="tx1"/>
                </a:solidFill>
              </a:rPr>
              <a:t>current</a:t>
            </a:r>
            <a:r>
              <a:rPr lang="fr-CH" sz="1600" dirty="0">
                <a:solidFill>
                  <a:schemeClr val="tx1"/>
                </a:solidFill>
              </a:rPr>
              <a:t> situation?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7DBADCD-0E20-4693-889C-66216B64852F}"/>
              </a:ext>
            </a:extLst>
          </p:cNvPr>
          <p:cNvSpPr/>
          <p:nvPr/>
        </p:nvSpPr>
        <p:spPr>
          <a:xfrm>
            <a:off x="3015214" y="2046151"/>
            <a:ext cx="8065535" cy="17380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fr-CH" sz="1400" dirty="0" err="1">
                <a:solidFill>
                  <a:schemeClr val="tx1"/>
                </a:solidFill>
              </a:rPr>
              <a:t>What</a:t>
            </a:r>
            <a:r>
              <a:rPr lang="fr-CH" sz="1400" dirty="0">
                <a:solidFill>
                  <a:schemeClr val="tx1"/>
                </a:solidFill>
              </a:rPr>
              <a:t> are </a:t>
            </a:r>
            <a:r>
              <a:rPr lang="fr-CH" sz="1400" dirty="0" err="1">
                <a:solidFill>
                  <a:schemeClr val="tx1"/>
                </a:solidFill>
              </a:rPr>
              <a:t>their</a:t>
            </a:r>
            <a:r>
              <a:rPr lang="fr-CH" sz="1400" dirty="0">
                <a:solidFill>
                  <a:schemeClr val="tx1"/>
                </a:solidFill>
              </a:rPr>
              <a:t> </a:t>
            </a:r>
            <a:r>
              <a:rPr lang="fr-CH" sz="1400" dirty="0" err="1">
                <a:solidFill>
                  <a:schemeClr val="tx1"/>
                </a:solidFill>
              </a:rPr>
              <a:t>needs</a:t>
            </a:r>
            <a:r>
              <a:rPr lang="fr-CH" sz="1400" dirty="0">
                <a:solidFill>
                  <a:schemeClr val="tx1"/>
                </a:solidFill>
              </a:rPr>
              <a:t>/</a:t>
            </a:r>
            <a:r>
              <a:rPr lang="fr-CH" sz="1400" dirty="0" err="1">
                <a:solidFill>
                  <a:schemeClr val="tx1"/>
                </a:solidFill>
              </a:rPr>
              <a:t>priorities</a:t>
            </a:r>
            <a:r>
              <a:rPr lang="fr-CH" sz="1400" dirty="0">
                <a:solidFill>
                  <a:schemeClr val="tx1"/>
                </a:solidFill>
              </a:rPr>
              <a:t>?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r>
              <a:rPr lang="fr-CH" sz="1400" dirty="0">
                <a:solidFill>
                  <a:schemeClr val="tx1"/>
                </a:solidFill>
              </a:rPr>
              <a:t>How do </a:t>
            </a:r>
            <a:r>
              <a:rPr lang="fr-CH" sz="1400" dirty="0" err="1">
                <a:solidFill>
                  <a:schemeClr val="tx1"/>
                </a:solidFill>
              </a:rPr>
              <a:t>they</a:t>
            </a:r>
            <a:r>
              <a:rPr lang="fr-CH" sz="1400" dirty="0">
                <a:solidFill>
                  <a:schemeClr val="tx1"/>
                </a:solidFill>
              </a:rPr>
              <a:t> use </a:t>
            </a:r>
            <a:r>
              <a:rPr lang="fr-CH" sz="1400" dirty="0" err="1">
                <a:solidFill>
                  <a:schemeClr val="tx1"/>
                </a:solidFill>
              </a:rPr>
              <a:t>electricity</a:t>
            </a:r>
            <a:r>
              <a:rPr lang="fr-CH" sz="1400" dirty="0">
                <a:solidFill>
                  <a:schemeClr val="tx1"/>
                </a:solidFill>
              </a:rPr>
              <a:t> in </a:t>
            </a:r>
            <a:r>
              <a:rPr lang="fr-CH" sz="1400" dirty="0" err="1">
                <a:solidFill>
                  <a:schemeClr val="tx1"/>
                </a:solidFill>
              </a:rPr>
              <a:t>their</a:t>
            </a:r>
            <a:r>
              <a:rPr lang="fr-CH" sz="1400" dirty="0">
                <a:solidFill>
                  <a:schemeClr val="tx1"/>
                </a:solidFill>
              </a:rPr>
              <a:t> </a:t>
            </a:r>
            <a:r>
              <a:rPr lang="fr-CH" sz="1400" dirty="0" err="1">
                <a:solidFill>
                  <a:schemeClr val="tx1"/>
                </a:solidFill>
              </a:rPr>
              <a:t>daily</a:t>
            </a:r>
            <a:r>
              <a:rPr lang="fr-CH" sz="1400" dirty="0">
                <a:solidFill>
                  <a:schemeClr val="tx1"/>
                </a:solidFill>
              </a:rPr>
              <a:t> </a:t>
            </a:r>
            <a:r>
              <a:rPr lang="fr-CH" sz="1400" dirty="0" err="1">
                <a:solidFill>
                  <a:schemeClr val="tx1"/>
                </a:solidFill>
              </a:rPr>
              <a:t>activities</a:t>
            </a:r>
            <a:r>
              <a:rPr lang="fr-CH" sz="1400" dirty="0">
                <a:solidFill>
                  <a:schemeClr val="tx1"/>
                </a:solidFill>
              </a:rPr>
              <a:t>?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r>
              <a:rPr lang="en-US" sz="1400" dirty="0">
                <a:solidFill>
                  <a:schemeClr val="tx1"/>
                </a:solidFill>
              </a:rPr>
              <a:t>How are they affected by electricity shortages?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fr-CH" sz="1400" dirty="0" err="1">
                <a:solidFill>
                  <a:schemeClr val="tx1"/>
                </a:solidFill>
              </a:rPr>
              <a:t>What</a:t>
            </a:r>
            <a:r>
              <a:rPr lang="fr-CH" sz="1400" dirty="0">
                <a:solidFill>
                  <a:schemeClr val="tx1"/>
                </a:solidFill>
              </a:rPr>
              <a:t> </a:t>
            </a:r>
            <a:r>
              <a:rPr lang="fr-CH" sz="1400" dirty="0" err="1">
                <a:solidFill>
                  <a:schemeClr val="tx1"/>
                </a:solidFill>
              </a:rPr>
              <a:t>was</a:t>
            </a:r>
            <a:r>
              <a:rPr lang="fr-CH" sz="1400" dirty="0">
                <a:solidFill>
                  <a:schemeClr val="tx1"/>
                </a:solidFill>
              </a:rPr>
              <a:t> the impact of the installation of smart </a:t>
            </a:r>
            <a:r>
              <a:rPr lang="fr-CH" sz="1400" dirty="0" err="1">
                <a:solidFill>
                  <a:schemeClr val="tx1"/>
                </a:solidFill>
              </a:rPr>
              <a:t>meters</a:t>
            </a:r>
            <a:r>
              <a:rPr lang="fr-CH" sz="1400" dirty="0">
                <a:solidFill>
                  <a:schemeClr val="tx1"/>
                </a:solidFill>
              </a:rPr>
              <a:t>?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r>
              <a:rPr lang="en-US" sz="1400" dirty="0">
                <a:solidFill>
                  <a:schemeClr val="tx1"/>
                </a:solidFill>
              </a:rPr>
              <a:t>What are their existing coping mechanisms?</a:t>
            </a:r>
            <a:endParaRPr lang="fr-CH" sz="1400" dirty="0">
              <a:solidFill>
                <a:schemeClr val="tx1"/>
              </a:solidFill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sz="1400" dirty="0">
                <a:solidFill>
                  <a:schemeClr val="tx1"/>
                </a:solidFill>
              </a:rPr>
              <a:t>Existing examples of social resilience</a:t>
            </a:r>
            <a:r>
              <a:rPr lang="fr-CH" sz="1400" dirty="0">
                <a:solidFill>
                  <a:schemeClr val="tx1"/>
                </a:solidFill>
              </a:rPr>
              <a:t>s?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BF2AB0C-99F0-4CF1-B9F5-879E7C90173D}"/>
              </a:ext>
            </a:extLst>
          </p:cNvPr>
          <p:cNvSpPr/>
          <p:nvPr/>
        </p:nvSpPr>
        <p:spPr>
          <a:xfrm>
            <a:off x="3015214" y="1354686"/>
            <a:ext cx="8065536" cy="3167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solidFill>
                  <a:schemeClr val="tx1"/>
                </a:solidFill>
              </a:rPr>
              <a:t>BASELINE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F1CDA76-464D-4672-8CB1-501570A54CD2}"/>
              </a:ext>
            </a:extLst>
          </p:cNvPr>
          <p:cNvSpPr/>
          <p:nvPr/>
        </p:nvSpPr>
        <p:spPr>
          <a:xfrm>
            <a:off x="3015214" y="4098479"/>
            <a:ext cx="8065535" cy="2893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solidFill>
                  <a:schemeClr val="tx1"/>
                </a:solidFill>
              </a:rPr>
              <a:t>POTENTIAL PROJECT IMPACTS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656F6FA-CD4D-4A5D-BE68-A5954996D10F}"/>
              </a:ext>
            </a:extLst>
          </p:cNvPr>
          <p:cNvSpPr/>
          <p:nvPr/>
        </p:nvSpPr>
        <p:spPr>
          <a:xfrm>
            <a:off x="3015214" y="4450682"/>
            <a:ext cx="8065536" cy="2628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>
                <a:solidFill>
                  <a:schemeClr val="tx1"/>
                </a:solidFill>
              </a:rPr>
              <a:t>How </a:t>
            </a:r>
            <a:r>
              <a:rPr lang="fr-CH" sz="1600" dirty="0" err="1">
                <a:solidFill>
                  <a:schemeClr val="tx1"/>
                </a:solidFill>
              </a:rPr>
              <a:t>will</a:t>
            </a:r>
            <a:r>
              <a:rPr lang="fr-CH" sz="1600" dirty="0">
                <a:solidFill>
                  <a:schemeClr val="tx1"/>
                </a:solidFill>
              </a:rPr>
              <a:t> the </a:t>
            </a:r>
            <a:r>
              <a:rPr lang="fr-CH" sz="1600" dirty="0" err="1">
                <a:solidFill>
                  <a:schemeClr val="tx1"/>
                </a:solidFill>
              </a:rPr>
              <a:t>project</a:t>
            </a:r>
            <a:r>
              <a:rPr lang="fr-CH" sz="1600" dirty="0">
                <a:solidFill>
                  <a:schemeClr val="tx1"/>
                </a:solidFill>
              </a:rPr>
              <a:t> impact the stakeholders?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A64B065-2F3F-47BB-BB8F-4CDE4E492442}"/>
              </a:ext>
            </a:extLst>
          </p:cNvPr>
          <p:cNvSpPr/>
          <p:nvPr/>
        </p:nvSpPr>
        <p:spPr>
          <a:xfrm>
            <a:off x="3015214" y="4773996"/>
            <a:ext cx="8065535" cy="14751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fr-CH" sz="1400" dirty="0" err="1">
                <a:solidFill>
                  <a:schemeClr val="tx1"/>
                </a:solidFill>
              </a:rPr>
              <a:t>What</a:t>
            </a:r>
            <a:r>
              <a:rPr lang="fr-CH" sz="1400" dirty="0">
                <a:solidFill>
                  <a:schemeClr val="tx1"/>
                </a:solidFill>
              </a:rPr>
              <a:t> are the </a:t>
            </a:r>
            <a:r>
              <a:rPr lang="fr-CH" sz="1400" dirty="0" err="1">
                <a:solidFill>
                  <a:schemeClr val="tx1"/>
                </a:solidFill>
              </a:rPr>
              <a:t>advantages</a:t>
            </a:r>
            <a:r>
              <a:rPr lang="fr-CH" sz="1400" dirty="0">
                <a:solidFill>
                  <a:schemeClr val="tx1"/>
                </a:solidFill>
              </a:rPr>
              <a:t> and </a:t>
            </a:r>
            <a:r>
              <a:rPr lang="fr-CH" sz="1400" dirty="0" err="1">
                <a:solidFill>
                  <a:schemeClr val="tx1"/>
                </a:solidFill>
              </a:rPr>
              <a:t>disadvantages</a:t>
            </a:r>
            <a:r>
              <a:rPr lang="fr-CH" sz="1400" dirty="0">
                <a:solidFill>
                  <a:schemeClr val="tx1"/>
                </a:solidFill>
              </a:rPr>
              <a:t> for </a:t>
            </a:r>
            <a:r>
              <a:rPr lang="fr-CH" sz="1400" dirty="0" err="1">
                <a:solidFill>
                  <a:schemeClr val="tx1"/>
                </a:solidFill>
              </a:rPr>
              <a:t>each</a:t>
            </a:r>
            <a:r>
              <a:rPr lang="fr-CH" sz="1400" dirty="0">
                <a:solidFill>
                  <a:schemeClr val="tx1"/>
                </a:solidFill>
              </a:rPr>
              <a:t> stakeholder?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fr-CH" sz="1400" dirty="0">
                <a:solidFill>
                  <a:schemeClr val="tx1"/>
                </a:solidFill>
              </a:rPr>
              <a:t>How </a:t>
            </a:r>
            <a:r>
              <a:rPr lang="fr-CH" sz="1400" dirty="0" err="1">
                <a:solidFill>
                  <a:schemeClr val="tx1"/>
                </a:solidFill>
              </a:rPr>
              <a:t>interested</a:t>
            </a:r>
            <a:r>
              <a:rPr lang="fr-CH" sz="1400" dirty="0">
                <a:solidFill>
                  <a:schemeClr val="tx1"/>
                </a:solidFill>
              </a:rPr>
              <a:t> </a:t>
            </a:r>
            <a:r>
              <a:rPr lang="fr-CH" sz="1400" dirty="0" err="1">
                <a:solidFill>
                  <a:schemeClr val="tx1"/>
                </a:solidFill>
              </a:rPr>
              <a:t>is</a:t>
            </a:r>
            <a:r>
              <a:rPr lang="fr-CH" sz="1400" dirty="0">
                <a:solidFill>
                  <a:schemeClr val="tx1"/>
                </a:solidFill>
              </a:rPr>
              <a:t> </a:t>
            </a:r>
            <a:r>
              <a:rPr lang="fr-CH" sz="1400" dirty="0" err="1">
                <a:solidFill>
                  <a:schemeClr val="tx1"/>
                </a:solidFill>
              </a:rPr>
              <a:t>each</a:t>
            </a:r>
            <a:r>
              <a:rPr lang="fr-CH" sz="1400" dirty="0">
                <a:solidFill>
                  <a:schemeClr val="tx1"/>
                </a:solidFill>
              </a:rPr>
              <a:t> stakeholder in the </a:t>
            </a:r>
            <a:r>
              <a:rPr lang="fr-CH" sz="1400" dirty="0" err="1">
                <a:solidFill>
                  <a:schemeClr val="tx1"/>
                </a:solidFill>
              </a:rPr>
              <a:t>project</a:t>
            </a:r>
            <a:r>
              <a:rPr lang="fr-CH" sz="1400" dirty="0">
                <a:solidFill>
                  <a:schemeClr val="tx1"/>
                </a:solidFill>
              </a:rPr>
              <a:t>?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fr-CH" sz="1400" dirty="0" err="1">
                <a:solidFill>
                  <a:schemeClr val="tx1"/>
                </a:solidFill>
              </a:rPr>
              <a:t>What</a:t>
            </a:r>
            <a:r>
              <a:rPr lang="fr-CH" sz="1400" dirty="0">
                <a:solidFill>
                  <a:schemeClr val="tx1"/>
                </a:solidFill>
              </a:rPr>
              <a:t> influence </a:t>
            </a:r>
            <a:r>
              <a:rPr lang="fr-CH" sz="1400" dirty="0" err="1">
                <a:solidFill>
                  <a:schemeClr val="tx1"/>
                </a:solidFill>
              </a:rPr>
              <a:t>does</a:t>
            </a:r>
            <a:r>
              <a:rPr lang="fr-CH" sz="1400" dirty="0">
                <a:solidFill>
                  <a:schemeClr val="tx1"/>
                </a:solidFill>
              </a:rPr>
              <a:t> </a:t>
            </a:r>
            <a:r>
              <a:rPr lang="fr-CH" sz="1400" dirty="0" err="1">
                <a:solidFill>
                  <a:schemeClr val="tx1"/>
                </a:solidFill>
              </a:rPr>
              <a:t>each</a:t>
            </a:r>
            <a:r>
              <a:rPr lang="fr-CH" sz="1400" dirty="0">
                <a:solidFill>
                  <a:schemeClr val="tx1"/>
                </a:solidFill>
              </a:rPr>
              <a:t> stakeholder have in the </a:t>
            </a:r>
            <a:r>
              <a:rPr lang="fr-CH" sz="1400" dirty="0" err="1">
                <a:solidFill>
                  <a:schemeClr val="tx1"/>
                </a:solidFill>
              </a:rPr>
              <a:t>implementation</a:t>
            </a:r>
            <a:r>
              <a:rPr lang="fr-CH" sz="1400" dirty="0">
                <a:solidFill>
                  <a:schemeClr val="tx1"/>
                </a:solidFill>
              </a:rPr>
              <a:t> of the </a:t>
            </a:r>
            <a:r>
              <a:rPr lang="fr-CH" sz="1400" dirty="0" err="1">
                <a:solidFill>
                  <a:schemeClr val="tx1"/>
                </a:solidFill>
              </a:rPr>
              <a:t>project</a:t>
            </a:r>
            <a:r>
              <a:rPr lang="fr-CH" sz="1400" dirty="0">
                <a:solidFill>
                  <a:schemeClr val="tx1"/>
                </a:solidFill>
              </a:rPr>
              <a:t>?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fr-CH" sz="1400" dirty="0" err="1">
                <a:solidFill>
                  <a:schemeClr val="tx1"/>
                </a:solidFill>
              </a:rPr>
              <a:t>What</a:t>
            </a:r>
            <a:r>
              <a:rPr lang="fr-CH" sz="1400" dirty="0">
                <a:solidFill>
                  <a:schemeClr val="tx1"/>
                </a:solidFill>
              </a:rPr>
              <a:t> are the new </a:t>
            </a:r>
            <a:r>
              <a:rPr lang="fr-CH" sz="1400" dirty="0" err="1">
                <a:solidFill>
                  <a:schemeClr val="tx1"/>
                </a:solidFill>
              </a:rPr>
              <a:t>roles</a:t>
            </a:r>
            <a:r>
              <a:rPr lang="fr-CH" sz="1400" dirty="0">
                <a:solidFill>
                  <a:schemeClr val="tx1"/>
                </a:solidFill>
              </a:rPr>
              <a:t>/exchanges </a:t>
            </a:r>
            <a:r>
              <a:rPr lang="fr-CH" sz="1400" dirty="0" err="1">
                <a:solidFill>
                  <a:schemeClr val="tx1"/>
                </a:solidFill>
              </a:rPr>
              <a:t>between</a:t>
            </a:r>
            <a:r>
              <a:rPr lang="fr-CH" sz="1400" dirty="0">
                <a:solidFill>
                  <a:schemeClr val="tx1"/>
                </a:solidFill>
              </a:rPr>
              <a:t> stakeholders?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fr-CH" sz="1400" dirty="0" err="1">
                <a:solidFill>
                  <a:schemeClr val="tx1"/>
                </a:solidFill>
              </a:rPr>
              <a:t>What</a:t>
            </a:r>
            <a:r>
              <a:rPr lang="fr-CH" sz="1400" dirty="0">
                <a:solidFill>
                  <a:schemeClr val="tx1"/>
                </a:solidFill>
              </a:rPr>
              <a:t> are the </a:t>
            </a:r>
            <a:r>
              <a:rPr lang="fr-CH" sz="1400" dirty="0" err="1">
                <a:solidFill>
                  <a:schemeClr val="tx1"/>
                </a:solidFill>
              </a:rPr>
              <a:t>anticipated</a:t>
            </a:r>
            <a:r>
              <a:rPr lang="fr-CH" sz="1400" dirty="0">
                <a:solidFill>
                  <a:schemeClr val="tx1"/>
                </a:solidFill>
              </a:rPr>
              <a:t> challenges in </a:t>
            </a:r>
            <a:r>
              <a:rPr lang="fr-CH" sz="1400" dirty="0" err="1">
                <a:solidFill>
                  <a:schemeClr val="tx1"/>
                </a:solidFill>
              </a:rPr>
              <a:t>ensuring</a:t>
            </a:r>
            <a:r>
              <a:rPr lang="fr-CH" sz="1400" dirty="0">
                <a:solidFill>
                  <a:schemeClr val="tx1"/>
                </a:solidFill>
              </a:rPr>
              <a:t> the participation of </a:t>
            </a:r>
            <a:r>
              <a:rPr lang="fr-CH" sz="1400" dirty="0" err="1">
                <a:solidFill>
                  <a:schemeClr val="tx1"/>
                </a:solidFill>
              </a:rPr>
              <a:t>each</a:t>
            </a:r>
            <a:r>
              <a:rPr lang="fr-CH" sz="1400" dirty="0">
                <a:solidFill>
                  <a:schemeClr val="tx1"/>
                </a:solidFill>
              </a:rPr>
              <a:t> stakeholder? </a:t>
            </a:r>
          </a:p>
        </p:txBody>
      </p:sp>
      <p:pic>
        <p:nvPicPr>
          <p:cNvPr id="21" name="Picture 20" descr="Image result for ICRC logo">
            <a:extLst>
              <a:ext uri="{FF2B5EF4-FFF2-40B4-BE49-F238E27FC236}">
                <a16:creationId xmlns:a16="http://schemas.microsoft.com/office/drawing/2014/main" id="{D3FDF1A5-FEA8-4A4F-B669-77C568FE3F91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629" y="5875125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1637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778807-E4E1-4EC9-ADDB-051D1CF6DE1C}"/>
              </a:ext>
            </a:extLst>
          </p:cNvPr>
          <p:cNvGrpSpPr/>
          <p:nvPr/>
        </p:nvGrpSpPr>
        <p:grpSpPr>
          <a:xfrm>
            <a:off x="2209800" y="903817"/>
            <a:ext cx="7772400" cy="4629150"/>
            <a:chOff x="2209800" y="903817"/>
            <a:chExt cx="7772400" cy="462915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28D8D78-DF83-4BF6-AAAA-AA87D127247A}"/>
                </a:ext>
              </a:extLst>
            </p:cNvPr>
            <p:cNvSpPr/>
            <p:nvPr/>
          </p:nvSpPr>
          <p:spPr>
            <a:xfrm>
              <a:off x="6296079" y="3194467"/>
              <a:ext cx="3490584" cy="179041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D49D5E4-D4B9-4191-846D-EF0770A7F903}"/>
                </a:ext>
              </a:extLst>
            </p:cNvPr>
            <p:cNvSpPr/>
            <p:nvPr/>
          </p:nvSpPr>
          <p:spPr>
            <a:xfrm>
              <a:off x="2793978" y="3189762"/>
              <a:ext cx="3490584" cy="179041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AC07FEC-259A-4D69-B146-C311111C99B5}"/>
                </a:ext>
              </a:extLst>
            </p:cNvPr>
            <p:cNvSpPr/>
            <p:nvPr/>
          </p:nvSpPr>
          <p:spPr>
            <a:xfrm>
              <a:off x="6283341" y="1404100"/>
              <a:ext cx="3490584" cy="17904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CB47568-48A8-434F-A710-774AD9C607C1}"/>
                </a:ext>
              </a:extLst>
            </p:cNvPr>
            <p:cNvSpPr/>
            <p:nvPr/>
          </p:nvSpPr>
          <p:spPr>
            <a:xfrm>
              <a:off x="2781256" y="1408753"/>
              <a:ext cx="3490584" cy="179041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46F363E-E7DF-49B2-9F72-342430745BBB}"/>
                </a:ext>
              </a:extLst>
            </p:cNvPr>
            <p:cNvGrpSpPr/>
            <p:nvPr/>
          </p:nvGrpSpPr>
          <p:grpSpPr>
            <a:xfrm>
              <a:off x="2209800" y="903817"/>
              <a:ext cx="7772400" cy="4629150"/>
              <a:chOff x="0" y="0"/>
              <a:chExt cx="6021176" cy="3761335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AC0B8499-06BF-4B09-8704-8BC422626C05}"/>
                  </a:ext>
                </a:extLst>
              </p:cNvPr>
              <p:cNvGrpSpPr/>
              <p:nvPr/>
            </p:nvGrpSpPr>
            <p:grpSpPr>
              <a:xfrm>
                <a:off x="0" y="0"/>
                <a:ext cx="6021176" cy="3761335"/>
                <a:chOff x="0" y="0"/>
                <a:chExt cx="5288817" cy="3318852"/>
              </a:xfrm>
            </p:grpSpPr>
            <p:graphicFrame>
              <p:nvGraphicFramePr>
                <p:cNvPr id="10" name="Chart 9">
                  <a:extLst>
                    <a:ext uri="{FF2B5EF4-FFF2-40B4-BE49-F238E27FC236}">
                      <a16:creationId xmlns:a16="http://schemas.microsoft.com/office/drawing/2014/main" id="{81B653C0-E40C-4350-A544-9C03471B3B4F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1625613378"/>
                    </p:ext>
                  </p:extLst>
                </p:nvPr>
              </p:nvGraphicFramePr>
              <p:xfrm>
                <a:off x="0" y="0"/>
                <a:ext cx="5288817" cy="3318852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F7EB4FBA-81A4-4C91-8118-37067F5B98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64066" y="368287"/>
                  <a:ext cx="0" cy="2554321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433B0B27-EC3E-476A-AC70-A2EC62ED49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8854" y="368761"/>
                  <a:ext cx="0" cy="2553846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7364A450-5683-4925-BD66-BD80FF89A8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1028" y="1636852"/>
                  <a:ext cx="4766077" cy="8793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4EEF2164-42F5-485B-9EEA-02338FC2D5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1028" y="2922607"/>
                  <a:ext cx="4766077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TextBox 20">
                <a:extLst>
                  <a:ext uri="{FF2B5EF4-FFF2-40B4-BE49-F238E27FC236}">
                    <a16:creationId xmlns:a16="http://schemas.microsoft.com/office/drawing/2014/main" id="{D47E6B5C-288A-436A-B8AD-EDEE37160A79}"/>
                  </a:ext>
                </a:extLst>
              </p:cNvPr>
              <p:cNvSpPr txBox="1"/>
              <p:nvPr/>
            </p:nvSpPr>
            <p:spPr>
              <a:xfrm>
                <a:off x="414140" y="3054817"/>
                <a:ext cx="764055" cy="264560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CH" sz="1050" dirty="0"/>
                  <a:t>MONITOR</a:t>
                </a:r>
              </a:p>
            </p:txBody>
          </p:sp>
          <p:sp>
            <p:nvSpPr>
              <p:cNvPr id="7" name="TextBox 21">
                <a:extLst>
                  <a:ext uri="{FF2B5EF4-FFF2-40B4-BE49-F238E27FC236}">
                    <a16:creationId xmlns:a16="http://schemas.microsoft.com/office/drawing/2014/main" id="{BE9C7B94-75B0-414A-9001-7A2991B13C1B}"/>
                  </a:ext>
                </a:extLst>
              </p:cNvPr>
              <p:cNvSpPr txBox="1"/>
              <p:nvPr/>
            </p:nvSpPr>
            <p:spPr>
              <a:xfrm>
                <a:off x="414140" y="417389"/>
                <a:ext cx="1031629" cy="256737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CH" sz="1050" dirty="0"/>
                  <a:t>KEEP</a:t>
                </a:r>
                <a:r>
                  <a:rPr lang="fr-CH" sz="1050" baseline="0" dirty="0"/>
                  <a:t> SATISFIED</a:t>
                </a:r>
                <a:endParaRPr lang="fr-CH" sz="1050" dirty="0"/>
              </a:p>
            </p:txBody>
          </p:sp>
          <p:sp>
            <p:nvSpPr>
              <p:cNvPr id="8" name="TextBox 22">
                <a:extLst>
                  <a:ext uri="{FF2B5EF4-FFF2-40B4-BE49-F238E27FC236}">
                    <a16:creationId xmlns:a16="http://schemas.microsoft.com/office/drawing/2014/main" id="{6F4C4FCF-5C5C-41E6-8155-55104208F581}"/>
                  </a:ext>
                </a:extLst>
              </p:cNvPr>
              <p:cNvSpPr txBox="1"/>
              <p:nvPr/>
            </p:nvSpPr>
            <p:spPr>
              <a:xfrm>
                <a:off x="4717944" y="385575"/>
                <a:ext cx="1141896" cy="585545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fr-CH" sz="1050" dirty="0"/>
                  <a:t>ENGAGE CLOSELY AND INFLUENCE ACTIVELY</a:t>
                </a:r>
              </a:p>
            </p:txBody>
          </p:sp>
          <p:sp>
            <p:nvSpPr>
              <p:cNvPr id="9" name="TextBox 23">
                <a:extLst>
                  <a:ext uri="{FF2B5EF4-FFF2-40B4-BE49-F238E27FC236}">
                    <a16:creationId xmlns:a16="http://schemas.microsoft.com/office/drawing/2014/main" id="{5404D58B-568A-47E8-B730-BFF3AB3CEB63}"/>
                  </a:ext>
                </a:extLst>
              </p:cNvPr>
              <p:cNvSpPr txBox="1"/>
              <p:nvPr/>
            </p:nvSpPr>
            <p:spPr>
              <a:xfrm>
                <a:off x="5015952" y="3092175"/>
                <a:ext cx="863599" cy="421141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fr-CH" sz="1050" dirty="0"/>
                  <a:t>KEEP</a:t>
                </a:r>
                <a:r>
                  <a:rPr lang="fr-CH" sz="1050" baseline="0" dirty="0"/>
                  <a:t> INFORMED</a:t>
                </a:r>
                <a:endParaRPr lang="fr-CH" sz="1050" dirty="0"/>
              </a:p>
            </p:txBody>
          </p:sp>
        </p:grp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31182353-4620-41B9-8EA1-5A839DAC3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65768"/>
            <a:ext cx="6671170" cy="652689"/>
          </a:xfrm>
        </p:spPr>
        <p:txBody>
          <a:bodyPr>
            <a:normAutofit/>
          </a:bodyPr>
          <a:lstStyle/>
          <a:p>
            <a:r>
              <a:rPr lang="fr-CH" sz="3200" dirty="0"/>
              <a:t>STAKEHOLDER ANALYSIS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6C86AD5-7F66-4C1A-BF69-527858894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608" y="5651471"/>
            <a:ext cx="458667" cy="60926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E3E6DB1-046A-494F-A092-87A65ECF77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942" y="5672569"/>
            <a:ext cx="605805" cy="60580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DF276CD-D12A-4D07-96AA-25C534EB10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101" y="5646827"/>
            <a:ext cx="691464" cy="69146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DA4D41D-E571-438C-8C4B-FF54920084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446" y="5672569"/>
            <a:ext cx="620845" cy="62084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BF39FC8-C1C8-4AFC-94B7-EA3B6EED7C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706" y="5801166"/>
            <a:ext cx="477208" cy="47720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AC9E365-3FE1-49FD-8F52-689BEF6ADDE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461" y="5580633"/>
            <a:ext cx="647923" cy="64792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6B54A6D-7B29-4B3C-9D8F-58A1EF00D4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714" y="5613308"/>
            <a:ext cx="647427" cy="647427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75C674B-F0F1-47C8-B8FE-60D206A1959F}"/>
              </a:ext>
            </a:extLst>
          </p:cNvPr>
          <p:cNvSpPr txBox="1"/>
          <p:nvPr/>
        </p:nvSpPr>
        <p:spPr>
          <a:xfrm>
            <a:off x="8148598" y="6245372"/>
            <a:ext cx="905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WATER UTILITY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E471441-677F-4A5A-A99F-5CBAC3168768}"/>
              </a:ext>
            </a:extLst>
          </p:cNvPr>
          <p:cNvSpPr txBox="1"/>
          <p:nvPr/>
        </p:nvSpPr>
        <p:spPr>
          <a:xfrm>
            <a:off x="3325566" y="6260735"/>
            <a:ext cx="1018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LOCAL BUSINESSES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D64F09-9238-40CD-850B-890761782CE3}"/>
              </a:ext>
            </a:extLst>
          </p:cNvPr>
          <p:cNvSpPr txBox="1"/>
          <p:nvPr/>
        </p:nvSpPr>
        <p:spPr>
          <a:xfrm>
            <a:off x="8996257" y="6244412"/>
            <a:ext cx="1018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MINISTRY OF RELIGION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EA60258-4BEC-4EDA-AF7A-F5FFDE9640EA}"/>
              </a:ext>
            </a:extLst>
          </p:cNvPr>
          <p:cNvSpPr txBox="1"/>
          <p:nvPr/>
        </p:nvSpPr>
        <p:spPr>
          <a:xfrm>
            <a:off x="2356594" y="6278201"/>
            <a:ext cx="1080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RESIDENTIAL TOWERS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1063771-373C-4696-ACAE-1440842A43CD}"/>
              </a:ext>
            </a:extLst>
          </p:cNvPr>
          <p:cNvSpPr txBox="1"/>
          <p:nvPr/>
        </p:nvSpPr>
        <p:spPr>
          <a:xfrm>
            <a:off x="4285606" y="6262743"/>
            <a:ext cx="1080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MINISTRY OF EDUCATION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46C2ED4-C320-48DB-8EFF-99A278E7B1D7}"/>
              </a:ext>
            </a:extLst>
          </p:cNvPr>
          <p:cNvSpPr txBox="1"/>
          <p:nvPr/>
        </p:nvSpPr>
        <p:spPr>
          <a:xfrm>
            <a:off x="6090042" y="6249685"/>
            <a:ext cx="124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KINDERGARTEN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8160C33-E33E-4266-B9B0-5127C988ADE4}"/>
              </a:ext>
            </a:extLst>
          </p:cNvPr>
          <p:cNvSpPr txBox="1"/>
          <p:nvPr/>
        </p:nvSpPr>
        <p:spPr>
          <a:xfrm>
            <a:off x="7230126" y="6254114"/>
            <a:ext cx="1018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ELECTRICITY UTILITY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A616EF8D-77F9-4B48-BF3B-15770CC233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237" y="5664326"/>
            <a:ext cx="605805" cy="605805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E80D5748-C512-4D51-BE15-D45FEFB87297}"/>
              </a:ext>
            </a:extLst>
          </p:cNvPr>
          <p:cNvSpPr txBox="1"/>
          <p:nvPr/>
        </p:nvSpPr>
        <p:spPr>
          <a:xfrm>
            <a:off x="5246901" y="6254500"/>
            <a:ext cx="1080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UNRWA</a:t>
            </a:r>
          </a:p>
        </p:txBody>
      </p:sp>
      <p:pic>
        <p:nvPicPr>
          <p:cNvPr id="40" name="Picture 39" descr="Image result for ICRC logo">
            <a:extLst>
              <a:ext uri="{FF2B5EF4-FFF2-40B4-BE49-F238E27FC236}">
                <a16:creationId xmlns:a16="http://schemas.microsoft.com/office/drawing/2014/main" id="{7CFDBC60-0C13-480B-80D2-54424A23F248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16518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11B6101-0BEF-4447-BB43-E02A799C9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65768"/>
            <a:ext cx="6671170" cy="652689"/>
          </a:xfrm>
        </p:spPr>
        <p:txBody>
          <a:bodyPr>
            <a:normAutofit/>
          </a:bodyPr>
          <a:lstStyle/>
          <a:p>
            <a:r>
              <a:rPr lang="fr-CH" sz="3200" dirty="0"/>
              <a:t>TECHNICAL ANALYSIS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1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556573"/>
              </p:ext>
            </p:extLst>
          </p:nvPr>
        </p:nvGraphicFramePr>
        <p:xfrm>
          <a:off x="609600" y="1334814"/>
          <a:ext cx="10972799" cy="5307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2428BA0-02D1-4AF9-8B46-5A1895C9E4F7}"/>
              </a:ext>
            </a:extLst>
          </p:cNvPr>
          <p:cNvSpPr txBox="1"/>
          <p:nvPr/>
        </p:nvSpPr>
        <p:spPr>
          <a:xfrm>
            <a:off x="5475889" y="2312276"/>
            <a:ext cx="944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b="1" dirty="0"/>
              <a:t>720 </a:t>
            </a:r>
            <a:r>
              <a:rPr lang="fr-CH" sz="1600" b="1" dirty="0" err="1"/>
              <a:t>KWp</a:t>
            </a:r>
            <a:endParaRPr lang="fr-CH" sz="16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EE46AE-42EE-4EC5-8900-E0EDD45A1653}"/>
              </a:ext>
            </a:extLst>
          </p:cNvPr>
          <p:cNvSpPr txBox="1"/>
          <p:nvPr/>
        </p:nvSpPr>
        <p:spPr>
          <a:xfrm>
            <a:off x="5475889" y="3819399"/>
            <a:ext cx="944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b="1" dirty="0"/>
              <a:t>400 </a:t>
            </a:r>
            <a:r>
              <a:rPr lang="fr-CH" sz="1600" b="1" dirty="0" err="1"/>
              <a:t>KWp</a:t>
            </a:r>
            <a:endParaRPr lang="fr-CH" sz="16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48C83B-E60E-4830-B6A0-B20160E058C6}"/>
              </a:ext>
            </a:extLst>
          </p:cNvPr>
          <p:cNvSpPr txBox="1"/>
          <p:nvPr/>
        </p:nvSpPr>
        <p:spPr>
          <a:xfrm>
            <a:off x="5475889" y="4686502"/>
            <a:ext cx="944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b="1" dirty="0"/>
              <a:t>220 </a:t>
            </a:r>
            <a:r>
              <a:rPr lang="fr-CH" sz="1600" b="1" dirty="0" err="1"/>
              <a:t>KWp</a:t>
            </a:r>
            <a:endParaRPr lang="fr-CH" sz="1600" b="1" dirty="0"/>
          </a:p>
        </p:txBody>
      </p:sp>
      <p:pic>
        <p:nvPicPr>
          <p:cNvPr id="10" name="Picture 9" descr="Image result for ICRC logo">
            <a:extLst>
              <a:ext uri="{FF2B5EF4-FFF2-40B4-BE49-F238E27FC236}">
                <a16:creationId xmlns:a16="http://schemas.microsoft.com/office/drawing/2014/main" id="{A1CF5AD2-50A7-41C7-AD42-12C8DBB4C6B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01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series"/>
        </p:bldSub>
      </p:bldGraphic>
      <p:bldP spid="2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318658"/>
              </p:ext>
            </p:extLst>
          </p:nvPr>
        </p:nvGraphicFramePr>
        <p:xfrm>
          <a:off x="277791" y="1388961"/>
          <a:ext cx="11664000" cy="52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711B6101-0BEF-4447-BB43-E02A799C9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65768"/>
            <a:ext cx="6671170" cy="652689"/>
          </a:xfrm>
        </p:spPr>
        <p:txBody>
          <a:bodyPr>
            <a:normAutofit/>
          </a:bodyPr>
          <a:lstStyle/>
          <a:p>
            <a:r>
              <a:rPr lang="fr-CH" sz="3200" dirty="0"/>
              <a:t>TECHNICAL ANALYSIS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C6D352-E120-4465-8553-AEA3211EEAEA}"/>
              </a:ext>
            </a:extLst>
          </p:cNvPr>
          <p:cNvSpPr txBox="1"/>
          <p:nvPr/>
        </p:nvSpPr>
        <p:spPr>
          <a:xfrm>
            <a:off x="8713076" y="99655"/>
            <a:ext cx="3342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SUPPLY FROM SOLAR PV: 	51%</a:t>
            </a:r>
          </a:p>
          <a:p>
            <a:r>
              <a:rPr lang="fr-CH" dirty="0"/>
              <a:t>SUPPLY FROM UTILITY:	49%</a:t>
            </a:r>
          </a:p>
        </p:txBody>
      </p:sp>
      <p:pic>
        <p:nvPicPr>
          <p:cNvPr id="5" name="Picture 4" descr="Image result for ICRC logo">
            <a:extLst>
              <a:ext uri="{FF2B5EF4-FFF2-40B4-BE49-F238E27FC236}">
                <a16:creationId xmlns:a16="http://schemas.microsoft.com/office/drawing/2014/main" id="{73BDB55D-6517-496E-8EB6-23C89D95411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57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01090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B702E0F-CCB1-49DD-BB67-3B510D6D78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1490760"/>
              </p:ext>
            </p:extLst>
          </p:nvPr>
        </p:nvGraphicFramePr>
        <p:xfrm>
          <a:off x="264000" y="1388633"/>
          <a:ext cx="11664000" cy="52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2BB605DF-DB4F-4B53-B3FE-A47C7C821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65768"/>
            <a:ext cx="6671170" cy="652689"/>
          </a:xfrm>
        </p:spPr>
        <p:txBody>
          <a:bodyPr>
            <a:normAutofit/>
          </a:bodyPr>
          <a:lstStyle/>
          <a:p>
            <a:r>
              <a:rPr lang="fr-CH" sz="3200" dirty="0"/>
              <a:t>TECHNICAL ANALYSIS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79DDAB-C1CF-477D-9456-A228FE0149D6}"/>
              </a:ext>
            </a:extLst>
          </p:cNvPr>
          <p:cNvSpPr txBox="1"/>
          <p:nvPr/>
        </p:nvSpPr>
        <p:spPr>
          <a:xfrm>
            <a:off x="8713076" y="99655"/>
            <a:ext cx="3342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SUPPLY FROM SOLAR PV: 	31%</a:t>
            </a:r>
          </a:p>
          <a:p>
            <a:r>
              <a:rPr lang="fr-CH" dirty="0"/>
              <a:t>SUPPLY FROM GENERATOR:	69%</a:t>
            </a:r>
          </a:p>
        </p:txBody>
      </p:sp>
      <p:pic>
        <p:nvPicPr>
          <p:cNvPr id="5" name="Picture 4" descr="Image result for ICRC logo">
            <a:extLst>
              <a:ext uri="{FF2B5EF4-FFF2-40B4-BE49-F238E27FC236}">
                <a16:creationId xmlns:a16="http://schemas.microsoft.com/office/drawing/2014/main" id="{79EF336B-AE3D-4CA0-854D-FD2AB74313C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57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3967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75CF312-641B-4D61-981C-BECF483DBD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7989131"/>
              </p:ext>
            </p:extLst>
          </p:nvPr>
        </p:nvGraphicFramePr>
        <p:xfrm>
          <a:off x="263947" y="1404685"/>
          <a:ext cx="11664000" cy="52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1198BA22-B922-4A72-A4BF-DF6E08189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65768"/>
            <a:ext cx="6671170" cy="652689"/>
          </a:xfrm>
        </p:spPr>
        <p:txBody>
          <a:bodyPr>
            <a:normAutofit/>
          </a:bodyPr>
          <a:lstStyle/>
          <a:p>
            <a:r>
              <a:rPr lang="fr-CH" sz="3200" dirty="0"/>
              <a:t>TECHNICAL ANALYSIS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14ED30-5DE3-4CE1-BEBD-9894FC47EF75}"/>
              </a:ext>
            </a:extLst>
          </p:cNvPr>
          <p:cNvSpPr txBox="1"/>
          <p:nvPr/>
        </p:nvSpPr>
        <p:spPr>
          <a:xfrm>
            <a:off x="8713076" y="99655"/>
            <a:ext cx="3342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SUPPLY FROM SOLAR PV: 	53%</a:t>
            </a:r>
          </a:p>
          <a:p>
            <a:r>
              <a:rPr lang="fr-CH" dirty="0"/>
              <a:t>SUPPLY FROM GENERATOR:	47%</a:t>
            </a:r>
          </a:p>
        </p:txBody>
      </p:sp>
      <p:pic>
        <p:nvPicPr>
          <p:cNvPr id="5" name="Picture 4" descr="Image result for ICRC logo">
            <a:extLst>
              <a:ext uri="{FF2B5EF4-FFF2-40B4-BE49-F238E27FC236}">
                <a16:creationId xmlns:a16="http://schemas.microsoft.com/office/drawing/2014/main" id="{5F1C12C5-5C95-4F95-BF1B-AA3ACEFE1F1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57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5872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89C643B-E312-4821-9026-A2CD44C3AC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5185472"/>
              </p:ext>
            </p:extLst>
          </p:nvPr>
        </p:nvGraphicFramePr>
        <p:xfrm>
          <a:off x="106295" y="579109"/>
          <a:ext cx="3960000" cy="20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8CA8E90-E563-44B7-AC28-3BD14CB590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0857533"/>
              </p:ext>
            </p:extLst>
          </p:nvPr>
        </p:nvGraphicFramePr>
        <p:xfrm>
          <a:off x="106295" y="2681212"/>
          <a:ext cx="3960000" cy="20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DE5072A-4619-4CC3-A611-7133BA2761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7317200"/>
              </p:ext>
            </p:extLst>
          </p:nvPr>
        </p:nvGraphicFramePr>
        <p:xfrm>
          <a:off x="106295" y="4783315"/>
          <a:ext cx="3960000" cy="20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B637C6C-8BEA-4402-BD06-7C866217AD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8556607"/>
              </p:ext>
            </p:extLst>
          </p:nvPr>
        </p:nvGraphicFramePr>
        <p:xfrm>
          <a:off x="4066295" y="574857"/>
          <a:ext cx="3960000" cy="20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9498AAAB-74C8-4778-8DDA-3E33A80367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4909902"/>
              </p:ext>
            </p:extLst>
          </p:nvPr>
        </p:nvGraphicFramePr>
        <p:xfrm>
          <a:off x="4066295" y="2681212"/>
          <a:ext cx="3960000" cy="20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33EFC09-B7AB-4DDC-9926-9CED77A8358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3821721"/>
              </p:ext>
            </p:extLst>
          </p:nvPr>
        </p:nvGraphicFramePr>
        <p:xfrm>
          <a:off x="4066295" y="4783315"/>
          <a:ext cx="3960000" cy="20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92D30759-CB18-4F08-8D6F-2A0B76A64A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9813133"/>
              </p:ext>
            </p:extLst>
          </p:nvPr>
        </p:nvGraphicFramePr>
        <p:xfrm>
          <a:off x="8026295" y="574857"/>
          <a:ext cx="3960000" cy="20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9973A625-74C2-4AE6-8555-416C49EDD3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8278384"/>
              </p:ext>
            </p:extLst>
          </p:nvPr>
        </p:nvGraphicFramePr>
        <p:xfrm>
          <a:off x="8026295" y="2676960"/>
          <a:ext cx="3960000" cy="20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972570A7-88A4-4C79-B2B4-1C404254FB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6277180"/>
              </p:ext>
            </p:extLst>
          </p:nvPr>
        </p:nvGraphicFramePr>
        <p:xfrm>
          <a:off x="8026295" y="4787567"/>
          <a:ext cx="3960000" cy="20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E2EA8AA-8F2E-40B7-9466-0BAF2698B966}"/>
              </a:ext>
            </a:extLst>
          </p:cNvPr>
          <p:cNvSpPr txBox="1"/>
          <p:nvPr/>
        </p:nvSpPr>
        <p:spPr>
          <a:xfrm>
            <a:off x="1099710" y="123674"/>
            <a:ext cx="1973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Normal Operations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B95D678-5012-49CD-8AB9-1AB6C5E6ED6F}"/>
              </a:ext>
            </a:extLst>
          </p:cNvPr>
          <p:cNvCxnSpPr/>
          <p:nvPr/>
        </p:nvCxnSpPr>
        <p:spPr>
          <a:xfrm>
            <a:off x="210207" y="574857"/>
            <a:ext cx="1165597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43A421A6-8D5D-4357-B75E-98A6DAF4569E}"/>
              </a:ext>
            </a:extLst>
          </p:cNvPr>
          <p:cNvSpPr txBox="1"/>
          <p:nvPr/>
        </p:nvSpPr>
        <p:spPr>
          <a:xfrm>
            <a:off x="4279926" y="123674"/>
            <a:ext cx="3632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Emergency Operations (no batteries)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6BF90-B49F-4CC5-8AB3-98BFA0C240FD}"/>
              </a:ext>
            </a:extLst>
          </p:cNvPr>
          <p:cNvSpPr txBox="1"/>
          <p:nvPr/>
        </p:nvSpPr>
        <p:spPr>
          <a:xfrm>
            <a:off x="8103659" y="131734"/>
            <a:ext cx="380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Emergency Operations (</a:t>
            </a:r>
            <a:r>
              <a:rPr lang="fr-CH" dirty="0" err="1"/>
              <a:t>with</a:t>
            </a:r>
            <a:r>
              <a:rPr lang="fr-CH" dirty="0"/>
              <a:t> batteries)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0C15A8F-6CC1-426B-ADE0-79B6F80D2B04}"/>
              </a:ext>
            </a:extLst>
          </p:cNvPr>
          <p:cNvCxnSpPr>
            <a:cxnSpLocks/>
          </p:cNvCxnSpPr>
          <p:nvPr/>
        </p:nvCxnSpPr>
        <p:spPr>
          <a:xfrm>
            <a:off x="4051736" y="131734"/>
            <a:ext cx="0" cy="658800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A07D5B8-3483-4362-8CAB-4DB57B0A5EA5}"/>
              </a:ext>
            </a:extLst>
          </p:cNvPr>
          <p:cNvCxnSpPr>
            <a:cxnSpLocks/>
          </p:cNvCxnSpPr>
          <p:nvPr/>
        </p:nvCxnSpPr>
        <p:spPr>
          <a:xfrm>
            <a:off x="8026295" y="131734"/>
            <a:ext cx="0" cy="658800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843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D9F67E0-F9C5-41B2-A150-3418F9471218}"/>
              </a:ext>
            </a:extLst>
          </p:cNvPr>
          <p:cNvSpPr/>
          <p:nvPr/>
        </p:nvSpPr>
        <p:spPr>
          <a:xfrm>
            <a:off x="8561877" y="0"/>
            <a:ext cx="3630123" cy="68580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35E7EA8-F37B-445D-9618-5B091E43BE6D}"/>
              </a:ext>
            </a:extLst>
          </p:cNvPr>
          <p:cNvSpPr/>
          <p:nvPr/>
        </p:nvSpPr>
        <p:spPr>
          <a:xfrm>
            <a:off x="-37578" y="0"/>
            <a:ext cx="2162981" cy="6858000"/>
          </a:xfrm>
          <a:prstGeom prst="rect">
            <a:avLst/>
          </a:prstGeom>
          <a:solidFill>
            <a:srgbClr val="D5E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801B243-A3A7-47D2-8938-607A2B9F7C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9" b="4206"/>
          <a:stretch/>
        </p:blipFill>
        <p:spPr>
          <a:xfrm>
            <a:off x="1624365" y="0"/>
            <a:ext cx="6937513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E06012-CE61-40BF-888E-4479BDDA1B79}"/>
              </a:ext>
            </a:extLst>
          </p:cNvPr>
          <p:cNvSpPr/>
          <p:nvPr/>
        </p:nvSpPr>
        <p:spPr>
          <a:xfrm>
            <a:off x="6265672" y="4111752"/>
            <a:ext cx="2296205" cy="2035048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1610B23-F90A-425D-BCA1-22156A22BE24}"/>
              </a:ext>
            </a:extLst>
          </p:cNvPr>
          <p:cNvSpPr txBox="1">
            <a:spLocks/>
          </p:cNvSpPr>
          <p:nvPr/>
        </p:nvSpPr>
        <p:spPr>
          <a:xfrm>
            <a:off x="8725327" y="457531"/>
            <a:ext cx="3480031" cy="16067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2800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1) Blockade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Restrictions of movement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Restrictions of trade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Restrictions of material entry (“dual-use” items)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4925FD6-81F1-458C-855E-AD2F3DA214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854" b="93038" l="9375" r="93125">
                        <a14:foregroundMark x1="34170" y1="92936" x2="34202" y2="92976"/>
                        <a14:foregroundMark x1="34375" y1="93196" x2="34247" y2="93033"/>
                        <a14:foregroundMark x1="86588" y1="13312" x2="88327" y2="14721"/>
                        <a14:foregroundMark x1="78750" y1="6962" x2="79910" y2="7902"/>
                        <a14:foregroundMark x1="89077" y1="22234" x2="88906" y2="22943"/>
                        <a14:foregroundMark x1="89719" y1="19570" x2="89666" y2="19789"/>
                        <a14:foregroundMark x1="89960" y1="18568" x2="89797" y2="19246"/>
                        <a14:foregroundMark x1="90191" y1="17611" x2="90010" y2="18363"/>
                        <a14:foregroundMark x1="88906" y1="22943" x2="86192" y2="24389"/>
                        <a14:foregroundMark x1="93125" y1="18038" x2="92344" y2="18038"/>
                        <a14:foregroundMark x1="79531" y1="5854" x2="78438" y2="5854"/>
                        <a14:backgroundMark x1="40313" y1="85127" x2="46094" y2="72468"/>
                        <a14:backgroundMark x1="46094" y1="72468" x2="48906" y2="50633"/>
                        <a14:backgroundMark x1="48906" y1="50633" x2="80625" y2="21203"/>
                        <a14:backgroundMark x1="80625" y1="21203" x2="82031" y2="14557"/>
                        <a14:backgroundMark x1="82031" y1="14557" x2="70938" y2="10918"/>
                        <a14:backgroundMark x1="36875" y1="86076" x2="30625" y2="79114"/>
                        <a14:backgroundMark x1="30625" y1="79114" x2="29063" y2="72152"/>
                        <a14:backgroundMark x1="29063" y1="72152" x2="35625" y2="68196"/>
                        <a14:backgroundMark x1="35625" y1="68196" x2="37500" y2="74842"/>
                        <a14:backgroundMark x1="37500" y1="74842" x2="35781" y2="87500"/>
                        <a14:backgroundMark x1="34531" y1="88766" x2="35625" y2="88449"/>
                        <a14:backgroundMark x1="35625" y1="89873" x2="37031" y2="87975"/>
                        <a14:backgroundMark x1="35625" y1="88924" x2="35781" y2="88133"/>
                        <a14:backgroundMark x1="34688" y1="89082" x2="36563" y2="87816"/>
                        <a14:backgroundMark x1="43906" y1="82120" x2="49844" y2="69620"/>
                        <a14:backgroundMark x1="49844" y1="69620" x2="51094" y2="56013"/>
                        <a14:backgroundMark x1="51094" y1="56013" x2="53281" y2="49842"/>
                        <a14:backgroundMark x1="53281" y1="49842" x2="57031" y2="44304"/>
                        <a14:backgroundMark x1="57031" y1="44304" x2="64688" y2="38766"/>
                        <a14:backgroundMark x1="77344" y1="10443" x2="84531" y2="15348"/>
                        <a14:backgroundMark x1="84531" y1="15348" x2="83750" y2="22152"/>
                        <a14:backgroundMark x1="83750" y1="22152" x2="81563" y2="23892"/>
                        <a14:backgroundMark x1="89063" y1="18829" x2="86719" y2="18829"/>
                        <a14:backgroundMark x1="86563" y1="16772" x2="89688" y2="18196"/>
                        <a14:backgroundMark x1="89688" y1="19620" x2="89688" y2="18671"/>
                        <a14:backgroundMark x1="56563" y1="48101" x2="62031" y2="43354"/>
                        <a14:backgroundMark x1="54844" y1="52057" x2="54688" y2="51266"/>
                        <a14:backgroundMark x1="51875" y1="71203" x2="51875" y2="74367"/>
                        <a14:backgroundMark x1="62500" y1="43671" x2="62500" y2="42405"/>
                        <a14:backgroundMark x1="74219" y1="30538" x2="74844" y2="30063"/>
                        <a14:backgroundMark x1="88750" y1="17089" x2="88438" y2="16930"/>
                        <a14:backgroundMark x1="90313" y1="19146" x2="90000" y2="18671"/>
                      </a14:backgroundRemoval>
                    </a14:imgEffect>
                    <a14:imgEffect>
                      <a14:saturation sat="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939" b="4206"/>
          <a:stretch/>
        </p:blipFill>
        <p:spPr>
          <a:xfrm>
            <a:off x="1624364" y="0"/>
            <a:ext cx="6937513" cy="685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43D8261-0E03-434E-B586-7774298109AB}"/>
              </a:ext>
            </a:extLst>
          </p:cNvPr>
          <p:cNvSpPr/>
          <p:nvPr/>
        </p:nvSpPr>
        <p:spPr>
          <a:xfrm>
            <a:off x="1569834" y="0"/>
            <a:ext cx="1519332" cy="2454965"/>
          </a:xfrm>
          <a:prstGeom prst="rect">
            <a:avLst/>
          </a:prstGeom>
          <a:solidFill>
            <a:srgbClr val="D5E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BF92C26-16D7-49D3-9342-101E65CB3B6F}"/>
              </a:ext>
            </a:extLst>
          </p:cNvPr>
          <p:cNvSpPr txBox="1">
            <a:spLocks/>
          </p:cNvSpPr>
          <p:nvPr/>
        </p:nvSpPr>
        <p:spPr>
          <a:xfrm>
            <a:off x="444420" y="454502"/>
            <a:ext cx="6002440" cy="5231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ts val="0"/>
              </a:spcBef>
              <a:buNone/>
              <a:defRPr sz="38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4800" dirty="0">
                <a:solidFill>
                  <a:schemeClr val="tx1"/>
                </a:solidFill>
                <a:latin typeface="Bahnschrift SemiLight Condensed" panose="020B0502040204020203" pitchFamily="34" charset="0"/>
              </a:rPr>
              <a:t>Gaza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A9B624-D231-4A59-9056-1A6ED9DBC246}"/>
              </a:ext>
            </a:extLst>
          </p:cNvPr>
          <p:cNvSpPr txBox="1">
            <a:spLocks/>
          </p:cNvSpPr>
          <p:nvPr/>
        </p:nvSpPr>
        <p:spPr>
          <a:xfrm>
            <a:off x="444421" y="977678"/>
            <a:ext cx="2917704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Challenges: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224EA1E-F9EE-4003-8D43-799A65AE5B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735" y="2182497"/>
            <a:ext cx="883476" cy="88347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22E5626-643B-4986-87D6-BBDAE4308A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039" y="2761766"/>
            <a:ext cx="789531" cy="78953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FCC633D-B04E-40B6-AFBA-18DAFF8E27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192" y="987616"/>
            <a:ext cx="501453" cy="50145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0CE25A7-3323-4625-9F96-1E3012485F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558" y="1227482"/>
            <a:ext cx="501453" cy="50145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2A8E6CE-271D-485D-9E37-1A97248F4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672" y="1598610"/>
            <a:ext cx="501453" cy="50145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622DCC7-67B1-41CE-BC5B-01C529770A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754" y="3429000"/>
            <a:ext cx="599602" cy="59960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B9C91AF-9B53-402E-B945-8021444C74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112" y="2213341"/>
            <a:ext cx="662748" cy="66274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6FB998C-C3D6-4BA2-90BF-24F970730AC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85279" y="2079039"/>
            <a:ext cx="931352" cy="93135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A4E5730-3DE7-499B-AA1C-336CE6BA1A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406" y="2866243"/>
            <a:ext cx="443950" cy="44395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20A22D0-8C3C-4D1C-87FF-0A5560472B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150" y="3551297"/>
            <a:ext cx="443950" cy="443950"/>
          </a:xfrm>
          <a:prstGeom prst="rect">
            <a:avLst/>
          </a:prstGeom>
        </p:spPr>
      </p:pic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74BE53C1-A251-4B3D-BA26-F70D66CC65FD}"/>
              </a:ext>
            </a:extLst>
          </p:cNvPr>
          <p:cNvSpPr/>
          <p:nvPr/>
        </p:nvSpPr>
        <p:spPr>
          <a:xfrm>
            <a:off x="4284699" y="4718956"/>
            <a:ext cx="840194" cy="1065670"/>
          </a:xfrm>
          <a:custGeom>
            <a:avLst/>
            <a:gdLst>
              <a:gd name="connsiteX0" fmla="*/ 32120 w 840194"/>
              <a:gd name="connsiteY0" fmla="*/ 331509 h 1065670"/>
              <a:gd name="connsiteX1" fmla="*/ 32120 w 840194"/>
              <a:gd name="connsiteY1" fmla="*/ 331509 h 1065670"/>
              <a:gd name="connsiteX2" fmla="*/ 85282 w 840194"/>
              <a:gd name="connsiteY2" fmla="*/ 246449 h 1065670"/>
              <a:gd name="connsiteX3" fmla="*/ 351096 w 840194"/>
              <a:gd name="connsiteY3" fmla="*/ 267714 h 1065670"/>
              <a:gd name="connsiteX4" fmla="*/ 382994 w 840194"/>
              <a:gd name="connsiteY4" fmla="*/ 257081 h 1065670"/>
              <a:gd name="connsiteX5" fmla="*/ 638175 w 840194"/>
              <a:gd name="connsiteY5" fmla="*/ 1900 h 1065670"/>
              <a:gd name="connsiteX6" fmla="*/ 670073 w 840194"/>
              <a:gd name="connsiteY6" fmla="*/ 44430 h 1065670"/>
              <a:gd name="connsiteX7" fmla="*/ 712603 w 840194"/>
              <a:gd name="connsiteY7" fmla="*/ 267714 h 1065670"/>
              <a:gd name="connsiteX8" fmla="*/ 765766 w 840194"/>
              <a:gd name="connsiteY8" fmla="*/ 320877 h 1065670"/>
              <a:gd name="connsiteX9" fmla="*/ 808296 w 840194"/>
              <a:gd name="connsiteY9" fmla="*/ 395304 h 1065670"/>
              <a:gd name="connsiteX10" fmla="*/ 818929 w 840194"/>
              <a:gd name="connsiteY10" fmla="*/ 533528 h 1065670"/>
              <a:gd name="connsiteX11" fmla="*/ 840194 w 840194"/>
              <a:gd name="connsiteY11" fmla="*/ 586691 h 1065670"/>
              <a:gd name="connsiteX12" fmla="*/ 818929 w 840194"/>
              <a:gd name="connsiteY12" fmla="*/ 767444 h 1065670"/>
              <a:gd name="connsiteX13" fmla="*/ 797664 w 840194"/>
              <a:gd name="connsiteY13" fmla="*/ 799342 h 1065670"/>
              <a:gd name="connsiteX14" fmla="*/ 755134 w 840194"/>
              <a:gd name="connsiteY14" fmla="*/ 809974 h 1065670"/>
              <a:gd name="connsiteX15" fmla="*/ 701971 w 840194"/>
              <a:gd name="connsiteY15" fmla="*/ 852504 h 1065670"/>
              <a:gd name="connsiteX16" fmla="*/ 531850 w 840194"/>
              <a:gd name="connsiteY16" fmla="*/ 873770 h 1065670"/>
              <a:gd name="connsiteX17" fmla="*/ 255403 w 840194"/>
              <a:gd name="connsiteY17" fmla="*/ 1054523 h 1065670"/>
              <a:gd name="connsiteX18" fmla="*/ 234138 w 840194"/>
              <a:gd name="connsiteY18" fmla="*/ 1022625 h 1065670"/>
              <a:gd name="connsiteX19" fmla="*/ 202241 w 840194"/>
              <a:gd name="connsiteY19" fmla="*/ 958830 h 1065670"/>
              <a:gd name="connsiteX20" fmla="*/ 117180 w 840194"/>
              <a:gd name="connsiteY20" fmla="*/ 895035 h 1065670"/>
              <a:gd name="connsiteX21" fmla="*/ 85282 w 840194"/>
              <a:gd name="connsiteY21" fmla="*/ 841872 h 1065670"/>
              <a:gd name="connsiteX22" fmla="*/ 21487 w 840194"/>
              <a:gd name="connsiteY22" fmla="*/ 629221 h 1065670"/>
              <a:gd name="connsiteX23" fmla="*/ 222 w 840194"/>
              <a:gd name="connsiteY23" fmla="*/ 576058 h 106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40194" h="1065670">
                <a:moveTo>
                  <a:pt x="32120" y="331509"/>
                </a:moveTo>
                <a:lnTo>
                  <a:pt x="32120" y="331509"/>
                </a:lnTo>
                <a:cubicBezTo>
                  <a:pt x="49841" y="303156"/>
                  <a:pt x="52496" y="253006"/>
                  <a:pt x="85282" y="246449"/>
                </a:cubicBezTo>
                <a:cubicBezTo>
                  <a:pt x="172444" y="229017"/>
                  <a:pt x="262265" y="264542"/>
                  <a:pt x="351096" y="267714"/>
                </a:cubicBezTo>
                <a:cubicBezTo>
                  <a:pt x="362297" y="268114"/>
                  <a:pt x="372361" y="260625"/>
                  <a:pt x="382994" y="257081"/>
                </a:cubicBezTo>
                <a:cubicBezTo>
                  <a:pt x="468054" y="172021"/>
                  <a:pt x="541512" y="73502"/>
                  <a:pt x="638175" y="1900"/>
                </a:cubicBezTo>
                <a:cubicBezTo>
                  <a:pt x="652415" y="-8648"/>
                  <a:pt x="665295" y="27365"/>
                  <a:pt x="670073" y="44430"/>
                </a:cubicBezTo>
                <a:cubicBezTo>
                  <a:pt x="690502" y="117390"/>
                  <a:pt x="687819" y="196116"/>
                  <a:pt x="712603" y="267714"/>
                </a:cubicBezTo>
                <a:cubicBezTo>
                  <a:pt x="720801" y="291397"/>
                  <a:pt x="749263" y="302017"/>
                  <a:pt x="765766" y="320877"/>
                </a:cubicBezTo>
                <a:cubicBezTo>
                  <a:pt x="783300" y="340916"/>
                  <a:pt x="796849" y="372411"/>
                  <a:pt x="808296" y="395304"/>
                </a:cubicBezTo>
                <a:cubicBezTo>
                  <a:pt x="811840" y="441379"/>
                  <a:pt x="811332" y="487946"/>
                  <a:pt x="818929" y="533528"/>
                </a:cubicBezTo>
                <a:cubicBezTo>
                  <a:pt x="822067" y="552354"/>
                  <a:pt x="840194" y="567605"/>
                  <a:pt x="840194" y="586691"/>
                </a:cubicBezTo>
                <a:cubicBezTo>
                  <a:pt x="840194" y="647358"/>
                  <a:pt x="830827" y="707956"/>
                  <a:pt x="818929" y="767444"/>
                </a:cubicBezTo>
                <a:cubicBezTo>
                  <a:pt x="816423" y="779975"/>
                  <a:pt x="808297" y="792254"/>
                  <a:pt x="797664" y="799342"/>
                </a:cubicBezTo>
                <a:cubicBezTo>
                  <a:pt x="785505" y="807448"/>
                  <a:pt x="769311" y="806430"/>
                  <a:pt x="755134" y="809974"/>
                </a:cubicBezTo>
                <a:cubicBezTo>
                  <a:pt x="739564" y="825543"/>
                  <a:pt x="723429" y="844457"/>
                  <a:pt x="701971" y="852504"/>
                </a:cubicBezTo>
                <a:cubicBezTo>
                  <a:pt x="666815" y="865688"/>
                  <a:pt x="544648" y="872606"/>
                  <a:pt x="531850" y="873770"/>
                </a:cubicBezTo>
                <a:cubicBezTo>
                  <a:pt x="356792" y="1098844"/>
                  <a:pt x="463535" y="1071868"/>
                  <a:pt x="255403" y="1054523"/>
                </a:cubicBezTo>
                <a:cubicBezTo>
                  <a:pt x="248315" y="1043890"/>
                  <a:pt x="240344" y="1033796"/>
                  <a:pt x="234138" y="1022625"/>
                </a:cubicBezTo>
                <a:cubicBezTo>
                  <a:pt x="222592" y="1001842"/>
                  <a:pt x="215429" y="978612"/>
                  <a:pt x="202241" y="958830"/>
                </a:cubicBezTo>
                <a:cubicBezTo>
                  <a:pt x="181569" y="927822"/>
                  <a:pt x="147725" y="913362"/>
                  <a:pt x="117180" y="895035"/>
                </a:cubicBezTo>
                <a:cubicBezTo>
                  <a:pt x="106547" y="877314"/>
                  <a:pt x="93423" y="860867"/>
                  <a:pt x="85282" y="841872"/>
                </a:cubicBezTo>
                <a:cubicBezTo>
                  <a:pt x="41475" y="739656"/>
                  <a:pt x="61188" y="740383"/>
                  <a:pt x="21487" y="629221"/>
                </a:cubicBezTo>
                <a:cubicBezTo>
                  <a:pt x="-3710" y="558670"/>
                  <a:pt x="222" y="628271"/>
                  <a:pt x="222" y="576058"/>
                </a:cubicBezTo>
              </a:path>
            </a:pathLst>
          </a:custGeom>
          <a:solidFill>
            <a:srgbClr val="0A6E76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432BDEF-F111-41AE-A434-26E159E473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5" y="4997301"/>
            <a:ext cx="917369" cy="91736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1221FDB-6AD8-462A-BE43-24C07907D29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03417" y="4847570"/>
            <a:ext cx="1216830" cy="1216830"/>
          </a:xfrm>
          <a:prstGeom prst="rect">
            <a:avLst/>
          </a:prstGeom>
        </p:spPr>
      </p:pic>
      <p:pic>
        <p:nvPicPr>
          <p:cNvPr id="1028" name="Picture 4" descr="Image result for missile icon png">
            <a:hlinkClick r:id="rId11"/>
            <a:extLst>
              <a:ext uri="{FF2B5EF4-FFF2-40B4-BE49-F238E27FC236}">
                <a16:creationId xmlns:a16="http://schemas.microsoft.com/office/drawing/2014/main" id="{491183A1-9412-4069-80D6-F641B78FA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862" y="4167368"/>
            <a:ext cx="378417" cy="37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Image result for missile icon png">
            <a:hlinkClick r:id="rId11"/>
            <a:extLst>
              <a:ext uri="{FF2B5EF4-FFF2-40B4-BE49-F238E27FC236}">
                <a16:creationId xmlns:a16="http://schemas.microsoft.com/office/drawing/2014/main" id="{E0C9DE9B-721E-4010-B598-7EA8C7677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62" y="4319768"/>
            <a:ext cx="378417" cy="37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Image result for missile icon png">
            <a:hlinkClick r:id="rId11"/>
            <a:extLst>
              <a:ext uri="{FF2B5EF4-FFF2-40B4-BE49-F238E27FC236}">
                <a16:creationId xmlns:a16="http://schemas.microsoft.com/office/drawing/2014/main" id="{75208509-934E-4991-9CC7-F32C506F5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845" y="4366962"/>
            <a:ext cx="378417" cy="37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Image result for missile icon png">
            <a:hlinkClick r:id="rId11"/>
            <a:extLst>
              <a:ext uri="{FF2B5EF4-FFF2-40B4-BE49-F238E27FC236}">
                <a16:creationId xmlns:a16="http://schemas.microsoft.com/office/drawing/2014/main" id="{E374A70F-0F38-43EB-980C-2B9D462AA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903" y="3010391"/>
            <a:ext cx="378417" cy="37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Image result for missile icon png">
            <a:hlinkClick r:id="rId11"/>
            <a:extLst>
              <a:ext uri="{FF2B5EF4-FFF2-40B4-BE49-F238E27FC236}">
                <a16:creationId xmlns:a16="http://schemas.microsoft.com/office/drawing/2014/main" id="{01544FA3-9683-4741-B8A9-CCF2DD656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661" y="2799763"/>
            <a:ext cx="378417" cy="37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692DF0B5-466B-41A5-9852-19865F21D317}"/>
              </a:ext>
            </a:extLst>
          </p:cNvPr>
          <p:cNvSpPr txBox="1"/>
          <p:nvPr/>
        </p:nvSpPr>
        <p:spPr>
          <a:xfrm>
            <a:off x="8725328" y="1999834"/>
            <a:ext cx="336414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2) Destruction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3 wars in 6 years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Damage to infrastructure</a:t>
            </a:r>
          </a:p>
          <a:p>
            <a:pPr lvl="1"/>
            <a:endParaRPr lang="en-IE" sz="1000" dirty="0">
              <a:solidFill>
                <a:srgbClr val="CE171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fr-CH" dirty="0"/>
          </a:p>
        </p:txBody>
      </p:sp>
      <p:pic>
        <p:nvPicPr>
          <p:cNvPr id="35" name="Picture 34" descr="Image result for ICRC logo">
            <a:extLst>
              <a:ext uri="{FF2B5EF4-FFF2-40B4-BE49-F238E27FC236}">
                <a16:creationId xmlns:a16="http://schemas.microsoft.com/office/drawing/2014/main" id="{7F864B07-624F-40AD-A9AF-2FCD2D985537}"/>
              </a:ext>
            </a:extLst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B304531-FEE3-483D-9319-E677A47A6C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02628" y="3242833"/>
            <a:ext cx="931352" cy="93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32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06862 0.00162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7.40741E-7 L 0.07253 0.00162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6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44 -0.00093 L 0.06328 0.00463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23 L 0.05625 0.03079 L -0.00039 -0.00023 Z " pathEditMode="relative" rAng="0" ptsTypes="AAA">
                                      <p:cBhvr>
                                        <p:cTn id="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155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39 -0.00139 L -0.04584 -0.04629 L 0.00039 -0.00139 Z " pathEditMode="relative" ptsTypes="AAA">
                                      <p:cBhvr>
                                        <p:cTn id="5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10482 -0.0020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47" y="-11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1.11111E-6 L -0.09883 -0.0011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8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81481E-6 L 0.06705 -0.07732 C 0.08099 -0.09468 0.10195 -0.10371 0.12395 -0.10371 C 0.14895 -0.10371 0.16901 -0.09468 0.18294 -0.07732 L 0.25 4.81481E-6 " pathEditMode="relative" rAng="0" ptsTypes="AAAAA">
                                      <p:cBhvr>
                                        <p:cTn id="1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5185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4.81481E-6 L 0.06705 -0.0676 C 0.08099 -0.08264 0.10195 -0.09075 0.12395 -0.09075 C 0.14895 -0.09075 0.16901 -0.08264 0.18294 -0.0676 L 0.25 4.81481E-6 " pathEditMode="relative" rAng="0" ptsTypes="AAAAA">
                                      <p:cBhvr>
                                        <p:cTn id="1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453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37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-1.85185E-6 L 0.06706 -0.05463 C 0.08099 -0.0669 0.10196 -0.07315 0.12396 -0.07315 C 0.14896 -0.07315 0.16901 -0.0669 0.18295 -0.05463 L 0.25 -1.85185E-6 " pathEditMode="relative" rAng="0" ptsTypes="AAAAA">
                                      <p:cBhvr>
                                        <p:cTn id="1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365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5400000">
                                      <p:cBhvr>
                                        <p:cTn id="1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46945E-17 L 0.0375 -0.07731 C 0.04544 -0.09468 0.05729 -0.1037 0.06953 -0.1037 C 0.08372 -0.1037 0.09492 -0.09468 0.10286 -0.07731 L 0.14062 -3.46945E-17 " pathEditMode="relative" rAng="0" ptsTypes="AAAAA">
                                      <p:cBhvr>
                                        <p:cTn id="1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-5185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37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4.44444E-6 L 0.03581 -0.07731 C 0.04336 -0.09467 0.05469 -0.1037 0.06641 -0.1037 C 0.07982 -0.1037 0.0905 -0.09467 0.09805 -0.07731 L 0.13412 -4.44444E-6 " pathEditMode="relative" rAng="0" ptsTypes="AAAAA">
                                      <p:cBhvr>
                                        <p:cTn id="1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6" y="-518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0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0"/>
                            </p:stCondLst>
                            <p:childTnLst>
                              <p:par>
                                <p:cTn id="1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0"/>
                            </p:stCondLst>
                            <p:childTnLst>
                              <p:par>
                                <p:cTn id="18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  <p:bldP spid="44" grpId="0" animBg="1"/>
      <p:bldP spid="58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ight Brace 32">
            <a:extLst>
              <a:ext uri="{FF2B5EF4-FFF2-40B4-BE49-F238E27FC236}">
                <a16:creationId xmlns:a16="http://schemas.microsoft.com/office/drawing/2014/main" id="{64C255AD-1517-4EFB-A20A-778CE33A1C6B}"/>
              </a:ext>
            </a:extLst>
          </p:cNvPr>
          <p:cNvSpPr/>
          <p:nvPr/>
        </p:nvSpPr>
        <p:spPr>
          <a:xfrm flipH="1">
            <a:off x="8001037" y="2592072"/>
            <a:ext cx="304800" cy="1175482"/>
          </a:xfrm>
          <a:prstGeom prst="rightBrac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9012CBE-F147-4097-99C1-714DF13F1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65768"/>
            <a:ext cx="6671170" cy="652689"/>
          </a:xfrm>
        </p:spPr>
        <p:txBody>
          <a:bodyPr>
            <a:normAutofit/>
          </a:bodyPr>
          <a:lstStyle/>
          <a:p>
            <a:r>
              <a:rPr lang="fr-CH" sz="3200" dirty="0"/>
              <a:t>FINANCIAL ANALYSIS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AB5D3B-D3BE-4D54-8A52-101886A4F07D}"/>
              </a:ext>
            </a:extLst>
          </p:cNvPr>
          <p:cNvSpPr txBox="1"/>
          <p:nvPr/>
        </p:nvSpPr>
        <p:spPr>
          <a:xfrm>
            <a:off x="441434" y="1996377"/>
            <a:ext cx="3312000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CAPITAL COSTS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F76400-57B1-4042-8798-73542E33588F}"/>
              </a:ext>
            </a:extLst>
          </p:cNvPr>
          <p:cNvSpPr txBox="1"/>
          <p:nvPr/>
        </p:nvSpPr>
        <p:spPr>
          <a:xfrm>
            <a:off x="4035979" y="1996377"/>
            <a:ext cx="3312000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OPERATING COSTS*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236803-D08F-4515-BDD0-57478850873E}"/>
              </a:ext>
            </a:extLst>
          </p:cNvPr>
          <p:cNvSpPr txBox="1"/>
          <p:nvPr/>
        </p:nvSpPr>
        <p:spPr>
          <a:xfrm>
            <a:off x="441434" y="2592072"/>
            <a:ext cx="3312000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dirty="0"/>
              <a:t>Consultant </a:t>
            </a:r>
            <a:r>
              <a:rPr lang="fr-CH" sz="1600" dirty="0" err="1"/>
              <a:t>Fees</a:t>
            </a:r>
            <a:r>
              <a:rPr lang="fr-CH" sz="1600" dirty="0"/>
              <a:t> – </a:t>
            </a:r>
            <a:r>
              <a:rPr lang="fr-CH" sz="1600" dirty="0" err="1"/>
              <a:t>Detailed</a:t>
            </a:r>
            <a:r>
              <a:rPr lang="fr-CH" sz="1600" dirty="0"/>
              <a:t> Design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C4D192-7D82-4147-9DF4-9B715CB09425}"/>
              </a:ext>
            </a:extLst>
          </p:cNvPr>
          <p:cNvSpPr txBox="1"/>
          <p:nvPr/>
        </p:nvSpPr>
        <p:spPr>
          <a:xfrm>
            <a:off x="441434" y="3010536"/>
            <a:ext cx="3312000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dirty="0"/>
              <a:t>Materials </a:t>
            </a:r>
            <a:r>
              <a:rPr lang="fr-CH" sz="1600" dirty="0" err="1"/>
              <a:t>Purchase</a:t>
            </a:r>
            <a:endParaRPr lang="fr-CH" sz="1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8F103C-157D-47D7-8378-1A576323EA19}"/>
              </a:ext>
            </a:extLst>
          </p:cNvPr>
          <p:cNvSpPr txBox="1"/>
          <p:nvPr/>
        </p:nvSpPr>
        <p:spPr>
          <a:xfrm>
            <a:off x="441434" y="3429000"/>
            <a:ext cx="3312000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dirty="0"/>
              <a:t>Installation </a:t>
            </a:r>
            <a:r>
              <a:rPr lang="fr-CH" sz="1600" dirty="0" err="1"/>
              <a:t>Contract</a:t>
            </a:r>
            <a:endParaRPr lang="fr-CH" sz="1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F7B837-D03F-45E5-B286-76DFC8D60A7B}"/>
              </a:ext>
            </a:extLst>
          </p:cNvPr>
          <p:cNvSpPr txBox="1"/>
          <p:nvPr/>
        </p:nvSpPr>
        <p:spPr>
          <a:xfrm>
            <a:off x="4035979" y="2592072"/>
            <a:ext cx="3312000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dirty="0"/>
              <a:t>Component Replacement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D99821-3536-496A-94A9-87F0F4558B76}"/>
              </a:ext>
            </a:extLst>
          </p:cNvPr>
          <p:cNvSpPr txBox="1"/>
          <p:nvPr/>
        </p:nvSpPr>
        <p:spPr>
          <a:xfrm>
            <a:off x="4035979" y="3010536"/>
            <a:ext cx="3312000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dirty="0" err="1"/>
              <a:t>Operation</a:t>
            </a:r>
            <a:r>
              <a:rPr lang="fr-CH" sz="1600" dirty="0"/>
              <a:t> and Maintenance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796D3D9-8FAB-4410-AABC-973E0B197AD7}"/>
              </a:ext>
            </a:extLst>
          </p:cNvPr>
          <p:cNvSpPr txBox="1"/>
          <p:nvPr/>
        </p:nvSpPr>
        <p:spPr>
          <a:xfrm>
            <a:off x="4035979" y="3429000"/>
            <a:ext cx="3312000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dirty="0"/>
              <a:t>Asset </a:t>
            </a:r>
            <a:r>
              <a:rPr lang="fr-CH" sz="1600" dirty="0" err="1"/>
              <a:t>Leases</a:t>
            </a:r>
            <a:endParaRPr lang="fr-CH" sz="1600" dirty="0"/>
          </a:p>
        </p:txBody>
      </p:sp>
      <p:sp>
        <p:nvSpPr>
          <p:cNvPr id="24" name="Right Brace 23">
            <a:extLst>
              <a:ext uri="{FF2B5EF4-FFF2-40B4-BE49-F238E27FC236}">
                <a16:creationId xmlns:a16="http://schemas.microsoft.com/office/drawing/2014/main" id="{C7EFA7B0-68ED-4338-A15C-CB49CB5969CC}"/>
              </a:ext>
            </a:extLst>
          </p:cNvPr>
          <p:cNvSpPr/>
          <p:nvPr/>
        </p:nvSpPr>
        <p:spPr>
          <a:xfrm>
            <a:off x="7472868" y="2592072"/>
            <a:ext cx="304800" cy="1175482"/>
          </a:xfrm>
          <a:prstGeom prst="rightBrac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6083D01-08E4-4A2A-B60C-D56937EC9450}"/>
              </a:ext>
            </a:extLst>
          </p:cNvPr>
          <p:cNvSpPr txBox="1"/>
          <p:nvPr/>
        </p:nvSpPr>
        <p:spPr>
          <a:xfrm>
            <a:off x="8397757" y="1996377"/>
            <a:ext cx="3312000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ELECTRICITY TARIFFS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D94EED5-70C3-4771-A7AC-85398B0C898B}"/>
              </a:ext>
            </a:extLst>
          </p:cNvPr>
          <p:cNvSpPr txBox="1"/>
          <p:nvPr/>
        </p:nvSpPr>
        <p:spPr>
          <a:xfrm>
            <a:off x="8397757" y="2592072"/>
            <a:ext cx="33120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dirty="0"/>
              <a:t>Solar </a:t>
            </a:r>
            <a:r>
              <a:rPr lang="fr-CH" sz="1600" dirty="0" err="1"/>
              <a:t>Supply</a:t>
            </a:r>
            <a:endParaRPr lang="fr-CH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0EFF1C-7EFC-4767-9D7B-646E53F99E69}"/>
              </a:ext>
            </a:extLst>
          </p:cNvPr>
          <p:cNvSpPr txBox="1"/>
          <p:nvPr/>
        </p:nvSpPr>
        <p:spPr>
          <a:xfrm>
            <a:off x="8397757" y="3010536"/>
            <a:ext cx="33120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dirty="0" err="1"/>
              <a:t>Generator</a:t>
            </a:r>
            <a:r>
              <a:rPr lang="fr-CH" sz="1600" dirty="0"/>
              <a:t> </a:t>
            </a:r>
            <a:r>
              <a:rPr lang="fr-CH" sz="1600" dirty="0" err="1"/>
              <a:t>Supply</a:t>
            </a:r>
            <a:endParaRPr lang="fr-CH" sz="16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B0606A-C359-4602-89C4-AB6416B437EE}"/>
              </a:ext>
            </a:extLst>
          </p:cNvPr>
          <p:cNvSpPr txBox="1"/>
          <p:nvPr/>
        </p:nvSpPr>
        <p:spPr>
          <a:xfrm>
            <a:off x="8397757" y="3429000"/>
            <a:ext cx="33120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dirty="0"/>
              <a:t>Battery </a:t>
            </a:r>
            <a:r>
              <a:rPr lang="fr-CH" sz="1600" dirty="0" err="1"/>
              <a:t>Supply</a:t>
            </a:r>
            <a:endParaRPr lang="fr-CH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12E8A69-2E93-4224-9472-FF96071D3868}"/>
              </a:ext>
            </a:extLst>
          </p:cNvPr>
          <p:cNvSpPr txBox="1"/>
          <p:nvPr/>
        </p:nvSpPr>
        <p:spPr>
          <a:xfrm>
            <a:off x="8397757" y="3847464"/>
            <a:ext cx="3312000" cy="3385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dirty="0"/>
              <a:t>Utility </a:t>
            </a:r>
            <a:r>
              <a:rPr lang="fr-CH" sz="1600" dirty="0" err="1"/>
              <a:t>Supply</a:t>
            </a:r>
            <a:endParaRPr lang="fr-CH" sz="1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A1B2652-808C-4119-B47B-75A0603BA379}"/>
              </a:ext>
            </a:extLst>
          </p:cNvPr>
          <p:cNvSpPr txBox="1"/>
          <p:nvPr/>
        </p:nvSpPr>
        <p:spPr>
          <a:xfrm>
            <a:off x="261258" y="6348248"/>
            <a:ext cx="5228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i="1" dirty="0"/>
              <a:t>*</a:t>
            </a:r>
            <a:r>
              <a:rPr lang="fr-CH" sz="1600" i="1" dirty="0" err="1"/>
              <a:t>Considering</a:t>
            </a:r>
            <a:r>
              <a:rPr lang="fr-CH" sz="1600" i="1" dirty="0"/>
              <a:t> </a:t>
            </a:r>
            <a:r>
              <a:rPr lang="fr-CH" sz="1600" i="1" dirty="0" err="1"/>
              <a:t>annualized</a:t>
            </a:r>
            <a:r>
              <a:rPr lang="fr-CH" sz="1600" i="1" dirty="0"/>
              <a:t> </a:t>
            </a:r>
            <a:r>
              <a:rPr lang="fr-CH" sz="1600" i="1" dirty="0" err="1"/>
              <a:t>costs</a:t>
            </a:r>
            <a:r>
              <a:rPr lang="fr-CH" sz="1600" i="1" dirty="0"/>
              <a:t> over a 30 </a:t>
            </a:r>
            <a:r>
              <a:rPr lang="fr-CH" sz="1600" i="1" dirty="0" err="1"/>
              <a:t>year</a:t>
            </a:r>
            <a:r>
              <a:rPr lang="fr-CH" sz="1600" i="1" dirty="0"/>
              <a:t> system </a:t>
            </a:r>
            <a:r>
              <a:rPr lang="fr-CH" sz="1600" i="1" dirty="0" err="1"/>
              <a:t>lifespan</a:t>
            </a:r>
            <a:endParaRPr lang="fr-CH" sz="1600" i="1" dirty="0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4F4477DF-3DD0-4626-84E1-7CDDF75045FA}"/>
              </a:ext>
            </a:extLst>
          </p:cNvPr>
          <p:cNvSpPr/>
          <p:nvPr/>
        </p:nvSpPr>
        <p:spPr>
          <a:xfrm>
            <a:off x="7618517" y="3063086"/>
            <a:ext cx="707639" cy="21131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34" name="Picture 33" descr="Image result for ICRC logo">
            <a:extLst>
              <a:ext uri="{FF2B5EF4-FFF2-40B4-BE49-F238E27FC236}">
                <a16:creationId xmlns:a16="http://schemas.microsoft.com/office/drawing/2014/main" id="{C8E312AC-92DB-4290-AFF1-E744E774846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0647" y="5938772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52960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14B8CCE2-3AD8-4E21-A793-EE4FE7C9E3F9}"/>
              </a:ext>
            </a:extLst>
          </p:cNvPr>
          <p:cNvSpPr/>
          <p:nvPr/>
        </p:nvSpPr>
        <p:spPr>
          <a:xfrm>
            <a:off x="9508113" y="2255215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345C503-E8D1-45A3-9D20-CB814FFC4A25}"/>
              </a:ext>
            </a:extLst>
          </p:cNvPr>
          <p:cNvSpPr/>
          <p:nvPr/>
        </p:nvSpPr>
        <p:spPr>
          <a:xfrm>
            <a:off x="7286655" y="2239023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468792A-2AD4-4349-916F-8AD777852159}"/>
              </a:ext>
            </a:extLst>
          </p:cNvPr>
          <p:cNvSpPr/>
          <p:nvPr/>
        </p:nvSpPr>
        <p:spPr>
          <a:xfrm>
            <a:off x="9508113" y="4334197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8AF6C45-AB76-4A60-B6BC-8941096C67C3}"/>
              </a:ext>
            </a:extLst>
          </p:cNvPr>
          <p:cNvSpPr/>
          <p:nvPr/>
        </p:nvSpPr>
        <p:spPr>
          <a:xfrm>
            <a:off x="7281470" y="3266464"/>
            <a:ext cx="2099453" cy="943442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B58AB1F-FF13-4CEF-887A-0103A98EA75A}"/>
              </a:ext>
            </a:extLst>
          </p:cNvPr>
          <p:cNvSpPr/>
          <p:nvPr/>
        </p:nvSpPr>
        <p:spPr>
          <a:xfrm>
            <a:off x="7281470" y="4327787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488A579-F9AC-4BB6-8EF4-D213F141EBB1}"/>
              </a:ext>
            </a:extLst>
          </p:cNvPr>
          <p:cNvSpPr/>
          <p:nvPr/>
        </p:nvSpPr>
        <p:spPr>
          <a:xfrm>
            <a:off x="9497743" y="3278388"/>
            <a:ext cx="2099453" cy="943442"/>
          </a:xfrm>
          <a:prstGeom prst="rect">
            <a:avLst/>
          </a:prstGeom>
          <a:solidFill>
            <a:schemeClr val="accent6">
              <a:lumMod val="40000"/>
              <a:lumOff val="60000"/>
              <a:alpha val="4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7E9018A-9069-40F6-9A47-0D20F2AE87A2}"/>
              </a:ext>
            </a:extLst>
          </p:cNvPr>
          <p:cNvSpPr/>
          <p:nvPr/>
        </p:nvSpPr>
        <p:spPr>
          <a:xfrm>
            <a:off x="9487394" y="5357759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7915FE-E6C8-41D8-A95D-6F3FCAF63B4B}"/>
              </a:ext>
            </a:extLst>
          </p:cNvPr>
          <p:cNvSpPr/>
          <p:nvPr/>
        </p:nvSpPr>
        <p:spPr>
          <a:xfrm>
            <a:off x="5065197" y="5368759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901E32D-D15F-42DB-9579-86904D815586}"/>
              </a:ext>
            </a:extLst>
          </p:cNvPr>
          <p:cNvSpPr/>
          <p:nvPr/>
        </p:nvSpPr>
        <p:spPr>
          <a:xfrm>
            <a:off x="5065197" y="4320246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C577B2D-F92A-48C0-B78D-E1BED05E3AD2}"/>
              </a:ext>
            </a:extLst>
          </p:cNvPr>
          <p:cNvSpPr/>
          <p:nvPr/>
        </p:nvSpPr>
        <p:spPr>
          <a:xfrm>
            <a:off x="5065197" y="2224594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0BDF489-AC22-4FD6-8C26-002BB599A9E3}"/>
              </a:ext>
            </a:extLst>
          </p:cNvPr>
          <p:cNvSpPr/>
          <p:nvPr/>
        </p:nvSpPr>
        <p:spPr>
          <a:xfrm>
            <a:off x="7281470" y="5368759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EEA3829-CE08-46EF-9B84-14513302402B}"/>
              </a:ext>
            </a:extLst>
          </p:cNvPr>
          <p:cNvSpPr/>
          <p:nvPr/>
        </p:nvSpPr>
        <p:spPr>
          <a:xfrm>
            <a:off x="2848924" y="4323531"/>
            <a:ext cx="2099453" cy="943442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58B4021-06B5-40F0-9E75-552205868397}"/>
              </a:ext>
            </a:extLst>
          </p:cNvPr>
          <p:cNvSpPr/>
          <p:nvPr/>
        </p:nvSpPr>
        <p:spPr>
          <a:xfrm>
            <a:off x="2848924" y="5349364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F36FF68-EF8C-48E9-9EEB-C1264068FF94}"/>
              </a:ext>
            </a:extLst>
          </p:cNvPr>
          <p:cNvSpPr/>
          <p:nvPr/>
        </p:nvSpPr>
        <p:spPr>
          <a:xfrm>
            <a:off x="5065197" y="3273673"/>
            <a:ext cx="2099453" cy="943442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20444FF-E943-45D2-9830-DE15F9E613A8}"/>
              </a:ext>
            </a:extLst>
          </p:cNvPr>
          <p:cNvSpPr/>
          <p:nvPr/>
        </p:nvSpPr>
        <p:spPr>
          <a:xfrm>
            <a:off x="2848924" y="2236373"/>
            <a:ext cx="2099453" cy="943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C2E696-5F30-4BC0-A97A-42CD9B4C6D57}"/>
              </a:ext>
            </a:extLst>
          </p:cNvPr>
          <p:cNvSpPr/>
          <p:nvPr/>
        </p:nvSpPr>
        <p:spPr>
          <a:xfrm>
            <a:off x="2838575" y="3272743"/>
            <a:ext cx="2099453" cy="9434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6CF0A9A-9620-4A34-98EF-E1104A23E24E}"/>
              </a:ext>
            </a:extLst>
          </p:cNvPr>
          <p:cNvSpPr/>
          <p:nvPr/>
        </p:nvSpPr>
        <p:spPr>
          <a:xfrm>
            <a:off x="505482" y="2234843"/>
            <a:ext cx="11081365" cy="938228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71C687-61C8-4879-AA7E-E2CAD232A7EF}"/>
              </a:ext>
            </a:extLst>
          </p:cNvPr>
          <p:cNvSpPr/>
          <p:nvPr/>
        </p:nvSpPr>
        <p:spPr>
          <a:xfrm>
            <a:off x="5054848" y="1177657"/>
            <a:ext cx="2109802" cy="93822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>
                <a:solidFill>
                  <a:schemeClr val="tx1"/>
                </a:solidFill>
              </a:rPr>
              <a:t>Utility-</a:t>
            </a:r>
            <a:r>
              <a:rPr lang="fr-CH" b="1" dirty="0" err="1">
                <a:solidFill>
                  <a:schemeClr val="tx1"/>
                </a:solidFill>
              </a:rPr>
              <a:t>Owned</a:t>
            </a:r>
            <a:endParaRPr lang="fr-CH" b="1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5A7EAC-9577-42A1-AAA3-CF0328A96E41}"/>
              </a:ext>
            </a:extLst>
          </p:cNvPr>
          <p:cNvSpPr/>
          <p:nvPr/>
        </p:nvSpPr>
        <p:spPr>
          <a:xfrm>
            <a:off x="7271121" y="1177657"/>
            <a:ext cx="2109802" cy="93822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err="1">
                <a:solidFill>
                  <a:schemeClr val="tx1"/>
                </a:solidFill>
              </a:rPr>
              <a:t>Municipality-owned</a:t>
            </a:r>
            <a:endParaRPr lang="fr-CH" b="1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DB2187-4C14-481D-B32C-BC6F4907EA43}"/>
              </a:ext>
            </a:extLst>
          </p:cNvPr>
          <p:cNvSpPr/>
          <p:nvPr/>
        </p:nvSpPr>
        <p:spPr>
          <a:xfrm>
            <a:off x="2838575" y="1177657"/>
            <a:ext cx="2109802" cy="93822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>
                <a:solidFill>
                  <a:schemeClr val="tx1"/>
                </a:solidFill>
              </a:rPr>
              <a:t>Community-</a:t>
            </a:r>
            <a:r>
              <a:rPr lang="fr-CH" b="1" dirty="0" err="1">
                <a:solidFill>
                  <a:schemeClr val="tx1"/>
                </a:solidFill>
              </a:rPr>
              <a:t>Owned</a:t>
            </a:r>
            <a:endParaRPr lang="fr-CH" b="1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C39DC3-729D-49E2-AA7B-85C6AA4A99C9}"/>
              </a:ext>
            </a:extLst>
          </p:cNvPr>
          <p:cNvSpPr/>
          <p:nvPr/>
        </p:nvSpPr>
        <p:spPr>
          <a:xfrm>
            <a:off x="9487394" y="1177657"/>
            <a:ext cx="2109802" cy="93822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>
                <a:solidFill>
                  <a:schemeClr val="tx1"/>
                </a:solidFill>
              </a:rPr>
              <a:t>Multi-Stakeholder-</a:t>
            </a:r>
            <a:r>
              <a:rPr lang="fr-CH" b="1" dirty="0" err="1">
                <a:solidFill>
                  <a:schemeClr val="tx1"/>
                </a:solidFill>
              </a:rPr>
              <a:t>owned</a:t>
            </a:r>
            <a:endParaRPr lang="fr-CH" b="1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A3B73E8-8806-4232-BB08-6E9C9A34CFBE}"/>
              </a:ext>
            </a:extLst>
          </p:cNvPr>
          <p:cNvSpPr/>
          <p:nvPr/>
        </p:nvSpPr>
        <p:spPr>
          <a:xfrm>
            <a:off x="505482" y="2234843"/>
            <a:ext cx="2109802" cy="93822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>
                <a:solidFill>
                  <a:schemeClr val="tx1"/>
                </a:solidFill>
              </a:rPr>
              <a:t>Community-</a:t>
            </a:r>
            <a:r>
              <a:rPr lang="fr-CH" b="1" dirty="0" err="1">
                <a:solidFill>
                  <a:schemeClr val="tx1"/>
                </a:solidFill>
              </a:rPr>
              <a:t>Managed</a:t>
            </a:r>
            <a:endParaRPr lang="fr-CH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7A4AB0-C33C-4618-91BB-633158941866}"/>
              </a:ext>
            </a:extLst>
          </p:cNvPr>
          <p:cNvSpPr/>
          <p:nvPr/>
        </p:nvSpPr>
        <p:spPr>
          <a:xfrm>
            <a:off x="505482" y="3255937"/>
            <a:ext cx="2109802" cy="94710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>
                <a:solidFill>
                  <a:schemeClr val="tx1"/>
                </a:solidFill>
              </a:rPr>
              <a:t>Utility-</a:t>
            </a:r>
            <a:r>
              <a:rPr lang="fr-CH" b="1" dirty="0" err="1">
                <a:solidFill>
                  <a:schemeClr val="tx1"/>
                </a:solidFill>
              </a:rPr>
              <a:t>Managed</a:t>
            </a:r>
            <a:endParaRPr lang="fr-CH" b="1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84F2E3-355C-4307-B6BD-14C74639EFE8}"/>
              </a:ext>
            </a:extLst>
          </p:cNvPr>
          <p:cNvSpPr/>
          <p:nvPr/>
        </p:nvSpPr>
        <p:spPr>
          <a:xfrm>
            <a:off x="505482" y="4316787"/>
            <a:ext cx="2109802" cy="93822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err="1">
                <a:solidFill>
                  <a:schemeClr val="tx1"/>
                </a:solidFill>
              </a:rPr>
              <a:t>Municipality-managed</a:t>
            </a:r>
            <a:endParaRPr lang="fr-CH" b="1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B893E2-4139-4180-AC46-B265169CC1E6}"/>
              </a:ext>
            </a:extLst>
          </p:cNvPr>
          <p:cNvSpPr/>
          <p:nvPr/>
        </p:nvSpPr>
        <p:spPr>
          <a:xfrm>
            <a:off x="505482" y="5357759"/>
            <a:ext cx="2109802" cy="93822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err="1">
                <a:solidFill>
                  <a:schemeClr val="tx1"/>
                </a:solidFill>
              </a:rPr>
              <a:t>Third</a:t>
            </a:r>
            <a:r>
              <a:rPr lang="fr-CH" b="1" dirty="0">
                <a:solidFill>
                  <a:schemeClr val="tx1"/>
                </a:solidFill>
              </a:rPr>
              <a:t>-party-</a:t>
            </a:r>
            <a:r>
              <a:rPr lang="fr-CH" b="1" dirty="0" err="1">
                <a:solidFill>
                  <a:schemeClr val="tx1"/>
                </a:solidFill>
              </a:rPr>
              <a:t>managed</a:t>
            </a:r>
            <a:endParaRPr lang="fr-CH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8EA88F-F4E4-4E98-8830-7495A39F822C}"/>
              </a:ext>
            </a:extLst>
          </p:cNvPr>
          <p:cNvSpPr/>
          <p:nvPr/>
        </p:nvSpPr>
        <p:spPr>
          <a:xfrm>
            <a:off x="505481" y="3264815"/>
            <a:ext cx="11102085" cy="938228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2F40B53-3BD3-4D5D-8DB0-5083D1D22F6C}"/>
              </a:ext>
            </a:extLst>
          </p:cNvPr>
          <p:cNvSpPr/>
          <p:nvPr/>
        </p:nvSpPr>
        <p:spPr>
          <a:xfrm>
            <a:off x="505481" y="4316787"/>
            <a:ext cx="11102085" cy="938228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73B4B2-3F23-4C2A-BC32-7B3C3118025B}"/>
              </a:ext>
            </a:extLst>
          </p:cNvPr>
          <p:cNvSpPr/>
          <p:nvPr/>
        </p:nvSpPr>
        <p:spPr>
          <a:xfrm>
            <a:off x="505480" y="5357759"/>
            <a:ext cx="11081367" cy="938228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9AD1A08-A267-46FA-9CA2-B5D065ED8398}"/>
              </a:ext>
            </a:extLst>
          </p:cNvPr>
          <p:cNvSpPr/>
          <p:nvPr/>
        </p:nvSpPr>
        <p:spPr>
          <a:xfrm>
            <a:off x="2838575" y="1177657"/>
            <a:ext cx="2109802" cy="511515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61A45BB-26AF-4148-BE58-B302A9CFF694}"/>
              </a:ext>
            </a:extLst>
          </p:cNvPr>
          <p:cNvSpPr/>
          <p:nvPr/>
        </p:nvSpPr>
        <p:spPr>
          <a:xfrm>
            <a:off x="5054848" y="1185763"/>
            <a:ext cx="2109802" cy="5107043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CB897C4-DDC3-40E5-9FB0-D756168112CC}"/>
              </a:ext>
            </a:extLst>
          </p:cNvPr>
          <p:cNvSpPr/>
          <p:nvPr/>
        </p:nvSpPr>
        <p:spPr>
          <a:xfrm>
            <a:off x="7271121" y="1174764"/>
            <a:ext cx="2109802" cy="5115151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59D27F9-5DDA-4637-9BC1-20BFC37741ED}"/>
              </a:ext>
            </a:extLst>
          </p:cNvPr>
          <p:cNvSpPr/>
          <p:nvPr/>
        </p:nvSpPr>
        <p:spPr>
          <a:xfrm>
            <a:off x="9487394" y="1181709"/>
            <a:ext cx="2109802" cy="5111097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72405E1-E9D7-4B4E-8772-E66E5F96B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65768"/>
            <a:ext cx="6725951" cy="652689"/>
          </a:xfrm>
        </p:spPr>
        <p:txBody>
          <a:bodyPr>
            <a:normAutofit fontScale="90000"/>
          </a:bodyPr>
          <a:lstStyle/>
          <a:p>
            <a:r>
              <a:rPr lang="fr-CH" sz="3200" dirty="0"/>
              <a:t>OWNERSHIP AND MANAGEMENT ANALYSIS</a:t>
            </a:r>
          </a:p>
        </p:txBody>
      </p:sp>
    </p:spTree>
    <p:extLst>
      <p:ext uri="{BB962C8B-B14F-4D97-AF65-F5344CB8AC3E}">
        <p14:creationId xmlns:p14="http://schemas.microsoft.com/office/powerpoint/2010/main" val="33040283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F0B5F155-0AFF-4EFD-8AF0-A14069EEBC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901" y="1526395"/>
            <a:ext cx="458667" cy="60926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66E6A4A-33F7-469A-997A-04109151B4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235" y="1485295"/>
            <a:ext cx="691464" cy="69146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7495443B-52FC-43AE-9D50-0BDF504DAEB9}"/>
              </a:ext>
            </a:extLst>
          </p:cNvPr>
          <p:cNvGrpSpPr/>
          <p:nvPr/>
        </p:nvGrpSpPr>
        <p:grpSpPr>
          <a:xfrm>
            <a:off x="4768801" y="3644464"/>
            <a:ext cx="2770415" cy="2538704"/>
            <a:chOff x="5804899" y="169066"/>
            <a:chExt cx="5897366" cy="6519868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19D169C3-C239-4F43-89F6-60ABFF24668B}"/>
                </a:ext>
              </a:extLst>
            </p:cNvPr>
            <p:cNvSpPr/>
            <p:nvPr/>
          </p:nvSpPr>
          <p:spPr>
            <a:xfrm>
              <a:off x="5804899" y="169066"/>
              <a:ext cx="5897366" cy="6519868"/>
            </a:xfrm>
            <a:prstGeom prst="ellipse">
              <a:avLst/>
            </a:prstGeom>
            <a:noFill/>
            <a:ln w="190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700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EB40C46D-5B78-43CA-9DA8-232C457B7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4957" y="2943608"/>
              <a:ext cx="458667" cy="609264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DB4D7F5-5FF8-4E43-8BCD-76754F0A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7886" y="2336048"/>
              <a:ext cx="605805" cy="60580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6CDE778-490A-41F8-B769-A0A7BA474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7245" y="4114963"/>
              <a:ext cx="691464" cy="691464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CFB98EB-484E-4DBD-A079-877B00F2C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4029" y="1064445"/>
              <a:ext cx="620845" cy="620845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7259F2F0-5E02-4B44-A9C8-76A1DEA602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9505" y="5036784"/>
              <a:ext cx="477208" cy="477208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F9BF6DF7-C7C9-4534-85D7-CD38F2FBE43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04233" y="2401043"/>
              <a:ext cx="647923" cy="647923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24DE358-5467-48A2-8550-945152751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9666" y="4115788"/>
              <a:ext cx="647427" cy="64742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DE6325EF-9528-434C-81FF-05E4EAB46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7621" y="1151130"/>
              <a:ext cx="466040" cy="466040"/>
            </a:xfrm>
            <a:prstGeom prst="rect">
              <a:avLst/>
            </a:prstGeom>
          </p:spPr>
        </p:pic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2E81E53-A81B-43A5-A191-9189E870CD1D}"/>
                </a:ext>
              </a:extLst>
            </p:cNvPr>
            <p:cNvCxnSpPr>
              <a:cxnSpLocks/>
              <a:stCxn id="33" idx="0"/>
              <a:endCxn id="40" idx="2"/>
            </p:cNvCxnSpPr>
            <p:nvPr/>
          </p:nvCxnSpPr>
          <p:spPr>
            <a:xfrm flipH="1" flipV="1">
              <a:off x="7700641" y="1617170"/>
              <a:ext cx="1093650" cy="1326438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D9FA139-347F-4AF2-879A-DA70EB95311E}"/>
                </a:ext>
              </a:extLst>
            </p:cNvPr>
            <p:cNvCxnSpPr>
              <a:cxnSpLocks/>
              <a:stCxn id="33" idx="1"/>
              <a:endCxn id="34" idx="3"/>
            </p:cNvCxnSpPr>
            <p:nvPr/>
          </p:nvCxnSpPr>
          <p:spPr>
            <a:xfrm flipH="1" flipV="1">
              <a:off x="7033691" y="2638951"/>
              <a:ext cx="1531266" cy="609289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F075898-A50F-4999-8E26-1C49739382E2}"/>
                </a:ext>
              </a:extLst>
            </p:cNvPr>
            <p:cNvCxnSpPr>
              <a:cxnSpLocks/>
              <a:stCxn id="33" idx="1"/>
              <a:endCxn id="35" idx="3"/>
            </p:cNvCxnSpPr>
            <p:nvPr/>
          </p:nvCxnSpPr>
          <p:spPr>
            <a:xfrm flipH="1">
              <a:off x="7328709" y="3248240"/>
              <a:ext cx="1236248" cy="1212455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1FAF347-8D9F-4345-BB3C-5595432D757C}"/>
                </a:ext>
              </a:extLst>
            </p:cNvPr>
            <p:cNvCxnSpPr>
              <a:cxnSpLocks/>
              <a:stCxn id="33" idx="2"/>
              <a:endCxn id="37" idx="0"/>
            </p:cNvCxnSpPr>
            <p:nvPr/>
          </p:nvCxnSpPr>
          <p:spPr>
            <a:xfrm>
              <a:off x="8794291" y="3552872"/>
              <a:ext cx="23818" cy="148391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0DE4AD6-5C92-4B58-98C1-B2FFD076C9C1}"/>
                </a:ext>
              </a:extLst>
            </p:cNvPr>
            <p:cNvCxnSpPr>
              <a:cxnSpLocks/>
              <a:stCxn id="33" idx="0"/>
              <a:endCxn id="36" idx="2"/>
            </p:cNvCxnSpPr>
            <p:nvPr/>
          </p:nvCxnSpPr>
          <p:spPr>
            <a:xfrm flipV="1">
              <a:off x="8794291" y="1685290"/>
              <a:ext cx="790161" cy="1258318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380DFAF-4343-486B-BE2D-3CBEAC7564E2}"/>
                </a:ext>
              </a:extLst>
            </p:cNvPr>
            <p:cNvCxnSpPr>
              <a:cxnSpLocks/>
              <a:stCxn id="33" idx="3"/>
            </p:cNvCxnSpPr>
            <p:nvPr/>
          </p:nvCxnSpPr>
          <p:spPr>
            <a:xfrm flipV="1">
              <a:off x="9023624" y="2874144"/>
              <a:ext cx="1516269" cy="374096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C0BFF63-9963-47CB-ACBE-3BDFFE7A170F}"/>
                </a:ext>
              </a:extLst>
            </p:cNvPr>
            <p:cNvCxnSpPr>
              <a:cxnSpLocks/>
              <a:stCxn id="33" idx="3"/>
              <a:endCxn id="39" idx="1"/>
            </p:cNvCxnSpPr>
            <p:nvPr/>
          </p:nvCxnSpPr>
          <p:spPr>
            <a:xfrm>
              <a:off x="9023624" y="3248240"/>
              <a:ext cx="1396042" cy="119126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67017B8-D4E2-4008-A4C8-15D5AEBF06A2}"/>
                </a:ext>
              </a:extLst>
            </p:cNvPr>
            <p:cNvSpPr txBox="1"/>
            <p:nvPr/>
          </p:nvSpPr>
          <p:spPr>
            <a:xfrm>
              <a:off x="10404232" y="4511427"/>
              <a:ext cx="905182" cy="55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400" b="1" dirty="0"/>
                <a:t>WATER UTILITY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E054605-E18D-4CB9-87BE-1EE6911AE120}"/>
                </a:ext>
              </a:extLst>
            </p:cNvPr>
            <p:cNvSpPr txBox="1"/>
            <p:nvPr/>
          </p:nvSpPr>
          <p:spPr>
            <a:xfrm>
              <a:off x="8295297" y="5493047"/>
              <a:ext cx="1018589" cy="55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400" b="1" dirty="0"/>
                <a:t>LOCAL BUSINESSES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1966115-21D5-43E5-96EC-8062CB5AF3F3}"/>
                </a:ext>
              </a:extLst>
            </p:cNvPr>
            <p:cNvSpPr txBox="1"/>
            <p:nvPr/>
          </p:nvSpPr>
          <p:spPr>
            <a:xfrm>
              <a:off x="10254095" y="3029390"/>
              <a:ext cx="1018589" cy="395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400" b="1" dirty="0"/>
                <a:t>MOSQUE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8E39A5F-3D54-4DB4-AB31-0A93BFE6D687}"/>
                </a:ext>
              </a:extLst>
            </p:cNvPr>
            <p:cNvSpPr txBox="1"/>
            <p:nvPr/>
          </p:nvSpPr>
          <p:spPr>
            <a:xfrm>
              <a:off x="6349574" y="4732990"/>
              <a:ext cx="1080478" cy="395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400" b="1" dirty="0"/>
                <a:t>HOUSEHOLDS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D841BDC-092A-44CA-AFEB-529861D253D4}"/>
                </a:ext>
              </a:extLst>
            </p:cNvPr>
            <p:cNvSpPr txBox="1"/>
            <p:nvPr/>
          </p:nvSpPr>
          <p:spPr>
            <a:xfrm>
              <a:off x="6185588" y="2933227"/>
              <a:ext cx="1080478" cy="395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400" b="1" dirty="0"/>
                <a:t>SCHOOL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4C64C2B-7FDE-42EE-BF7E-A0E6C4F43E77}"/>
                </a:ext>
              </a:extLst>
            </p:cNvPr>
            <p:cNvSpPr txBox="1"/>
            <p:nvPr/>
          </p:nvSpPr>
          <p:spPr>
            <a:xfrm>
              <a:off x="7209590" y="1609154"/>
              <a:ext cx="1080478" cy="395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400" b="1" dirty="0"/>
                <a:t>HEALTH CLINIC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8B85B1C-596D-481D-BBE0-35DE944AF8AB}"/>
                </a:ext>
              </a:extLst>
            </p:cNvPr>
            <p:cNvSpPr txBox="1"/>
            <p:nvPr/>
          </p:nvSpPr>
          <p:spPr>
            <a:xfrm>
              <a:off x="9023625" y="1641562"/>
              <a:ext cx="1242161" cy="395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400" b="1" dirty="0"/>
                <a:t>KINDERGARTEN</a:t>
              </a:r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65B4D463-CC6E-4ADB-BA5B-25FFDACC7A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7772" y="1980479"/>
              <a:ext cx="398804" cy="398804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9564F1A-DA58-429E-A7DD-E05551BCC1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5018" y="1981201"/>
              <a:ext cx="398804" cy="398804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59DE24E-729B-4F22-9DD5-77918E1AE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8878" y="3711842"/>
              <a:ext cx="398804" cy="398804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3B372C71-C84D-4EF1-80A2-842BB8A82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6672" y="3702290"/>
              <a:ext cx="398804" cy="398804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11FBA4E-AFB6-4637-BA85-5823F9C27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4259" y="767724"/>
              <a:ext cx="398804" cy="398804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CF730B8D-7A48-402F-8200-FC29EBB14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1231" y="758172"/>
              <a:ext cx="398804" cy="398804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C8F47DB2-EF8A-4F56-B9E1-2DAAD60AE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1879" y="698669"/>
              <a:ext cx="398804" cy="398804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27503E3E-5DD5-4209-8299-B4B8D2123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9399" y="678843"/>
              <a:ext cx="398804" cy="398804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AE72ABC7-09BC-4A31-97D0-D601A0924E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85469" y="2159102"/>
              <a:ext cx="398804" cy="398804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23FAFC00-E841-41A0-B764-41FD4370E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5549" y="2126642"/>
              <a:ext cx="398804" cy="398804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74B33B97-E290-49EF-9738-66AC945F9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40491" y="3730539"/>
              <a:ext cx="398804" cy="398804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A5397A16-860E-4DA1-ACAD-42BD87E82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8215" y="3725874"/>
              <a:ext cx="398804" cy="398804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E96010DB-1527-48B4-962D-F440B885FA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1042" y="5953582"/>
              <a:ext cx="398804" cy="398804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B54305A1-E9C1-46F1-BE1F-CC9CB762E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7740" y="5938947"/>
              <a:ext cx="398804" cy="398804"/>
            </a:xfrm>
            <a:prstGeom prst="rect">
              <a:avLst/>
            </a:prstGeom>
          </p:spPr>
        </p:pic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11E1014C-A877-4A94-90D0-D04E6AF14ACA}"/>
                </a:ext>
              </a:extLst>
            </p:cNvPr>
            <p:cNvCxnSpPr>
              <a:cxnSpLocks/>
              <a:stCxn id="32" idx="2"/>
              <a:endCxn id="58" idx="0"/>
            </p:cNvCxnSpPr>
            <p:nvPr/>
          </p:nvCxnSpPr>
          <p:spPr>
            <a:xfrm>
              <a:off x="5804899" y="3429000"/>
              <a:ext cx="901175" cy="27329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1E450F2-0195-45DE-AE42-DC6D101B0BFC}"/>
                </a:ext>
              </a:extLst>
            </p:cNvPr>
            <p:cNvCxnSpPr>
              <a:cxnSpLocks/>
              <a:endCxn id="56" idx="0"/>
            </p:cNvCxnSpPr>
            <p:nvPr/>
          </p:nvCxnSpPr>
          <p:spPr>
            <a:xfrm>
              <a:off x="6287122" y="1641561"/>
              <a:ext cx="217298" cy="33964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B365BB7A-5F48-44C5-A734-D97D9E4D32BC}"/>
                </a:ext>
              </a:extLst>
            </p:cNvPr>
            <p:cNvCxnSpPr>
              <a:cxnSpLocks/>
              <a:endCxn id="60" idx="0"/>
            </p:cNvCxnSpPr>
            <p:nvPr/>
          </p:nvCxnSpPr>
          <p:spPr>
            <a:xfrm>
              <a:off x="7486997" y="498744"/>
              <a:ext cx="33636" cy="259428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79FF6BF9-F614-43E7-9787-52193C595AC6}"/>
                </a:ext>
              </a:extLst>
            </p:cNvPr>
            <p:cNvCxnSpPr>
              <a:cxnSpLocks/>
              <a:endCxn id="68" idx="2"/>
            </p:cNvCxnSpPr>
            <p:nvPr/>
          </p:nvCxnSpPr>
          <p:spPr>
            <a:xfrm flipV="1">
              <a:off x="8367739" y="6337751"/>
              <a:ext cx="199403" cy="336547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3E9B418-1C98-48B9-A9D9-9283C237183B}"/>
                </a:ext>
              </a:extLst>
            </p:cNvPr>
            <p:cNvCxnSpPr>
              <a:cxnSpLocks/>
              <a:stCxn id="62" idx="0"/>
            </p:cNvCxnSpPr>
            <p:nvPr/>
          </p:nvCxnSpPr>
          <p:spPr>
            <a:xfrm flipH="1" flipV="1">
              <a:off x="9382761" y="296557"/>
              <a:ext cx="16040" cy="382286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0C3F3499-D334-4557-9159-AA056A7AC5D1}"/>
                </a:ext>
              </a:extLst>
            </p:cNvPr>
            <p:cNvCxnSpPr>
              <a:cxnSpLocks/>
              <a:endCxn id="64" idx="0"/>
            </p:cNvCxnSpPr>
            <p:nvPr/>
          </p:nvCxnSpPr>
          <p:spPr>
            <a:xfrm flipH="1">
              <a:off x="10764951" y="1605910"/>
              <a:ext cx="441724" cy="52073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D383A95A-D9AF-45D8-A8B1-CBF291027776}"/>
                </a:ext>
              </a:extLst>
            </p:cNvPr>
            <p:cNvCxnSpPr>
              <a:cxnSpLocks/>
              <a:stCxn id="66" idx="0"/>
              <a:endCxn id="32" idx="6"/>
            </p:cNvCxnSpPr>
            <p:nvPr/>
          </p:nvCxnSpPr>
          <p:spPr>
            <a:xfrm flipV="1">
              <a:off x="10937617" y="3429000"/>
              <a:ext cx="764648" cy="296874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6" name="Straight Connector 134">
              <a:extLst>
                <a:ext uri="{FF2B5EF4-FFF2-40B4-BE49-F238E27FC236}">
                  <a16:creationId xmlns:a16="http://schemas.microsoft.com/office/drawing/2014/main" id="{14515BE9-C9F4-469A-A344-311EDB1EB6D2}"/>
                </a:ext>
              </a:extLst>
            </p:cNvPr>
            <p:cNvCxnSpPr>
              <a:cxnSpLocks/>
              <a:stCxn id="55" idx="0"/>
              <a:endCxn id="56" idx="0"/>
            </p:cNvCxnSpPr>
            <p:nvPr/>
          </p:nvCxnSpPr>
          <p:spPr>
            <a:xfrm rot="16200000" flipH="1" flipV="1">
              <a:off x="6705436" y="1779463"/>
              <a:ext cx="722" cy="402754"/>
            </a:xfrm>
            <a:prstGeom prst="curvedConnector3">
              <a:avLst>
                <a:gd name="adj1" fmla="val -31662050"/>
              </a:avLst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7" name="Straight Connector 134">
              <a:extLst>
                <a:ext uri="{FF2B5EF4-FFF2-40B4-BE49-F238E27FC236}">
                  <a16:creationId xmlns:a16="http://schemas.microsoft.com/office/drawing/2014/main" id="{8A81B7C2-0D1C-4551-9C25-84E5CD874213}"/>
                </a:ext>
              </a:extLst>
            </p:cNvPr>
            <p:cNvCxnSpPr>
              <a:cxnSpLocks/>
              <a:stCxn id="57" idx="0"/>
              <a:endCxn id="58" idx="0"/>
            </p:cNvCxnSpPr>
            <p:nvPr/>
          </p:nvCxnSpPr>
          <p:spPr>
            <a:xfrm rot="16200000" flipV="1">
              <a:off x="6892401" y="3515963"/>
              <a:ext cx="9552" cy="382206"/>
            </a:xfrm>
            <a:prstGeom prst="curvedConnector3">
              <a:avLst>
                <a:gd name="adj1" fmla="val 2493216"/>
              </a:avLst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8" name="Straight Connector 134">
              <a:extLst>
                <a:ext uri="{FF2B5EF4-FFF2-40B4-BE49-F238E27FC236}">
                  <a16:creationId xmlns:a16="http://schemas.microsoft.com/office/drawing/2014/main" id="{4EE39BD9-076C-4574-AA4D-C7B595E0EAAE}"/>
                </a:ext>
              </a:extLst>
            </p:cNvPr>
            <p:cNvCxnSpPr>
              <a:cxnSpLocks/>
              <a:stCxn id="59" idx="0"/>
              <a:endCxn id="60" idx="0"/>
            </p:cNvCxnSpPr>
            <p:nvPr/>
          </p:nvCxnSpPr>
          <p:spPr>
            <a:xfrm rot="16200000" flipV="1">
              <a:off x="7722371" y="556434"/>
              <a:ext cx="9552" cy="413028"/>
            </a:xfrm>
            <a:prstGeom prst="curvedConnector3">
              <a:avLst>
                <a:gd name="adj1" fmla="val 2493216"/>
              </a:avLst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9" name="Straight Connector 134">
              <a:extLst>
                <a:ext uri="{FF2B5EF4-FFF2-40B4-BE49-F238E27FC236}">
                  <a16:creationId xmlns:a16="http://schemas.microsoft.com/office/drawing/2014/main" id="{B1C3EA8C-72EF-429E-8486-E8099599AB55}"/>
                </a:ext>
              </a:extLst>
            </p:cNvPr>
            <p:cNvCxnSpPr>
              <a:cxnSpLocks/>
              <a:stCxn id="61" idx="0"/>
              <a:endCxn id="62" idx="0"/>
            </p:cNvCxnSpPr>
            <p:nvPr/>
          </p:nvCxnSpPr>
          <p:spPr>
            <a:xfrm rot="16200000" flipV="1">
              <a:off x="9585128" y="492516"/>
              <a:ext cx="19826" cy="392480"/>
            </a:xfrm>
            <a:prstGeom prst="curvedConnector3">
              <a:avLst>
                <a:gd name="adj1" fmla="val 1253031"/>
              </a:avLst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0" name="Straight Connector 134">
              <a:extLst>
                <a:ext uri="{FF2B5EF4-FFF2-40B4-BE49-F238E27FC236}">
                  <a16:creationId xmlns:a16="http://schemas.microsoft.com/office/drawing/2014/main" id="{27ADF9CB-003C-4666-A5EB-727E333329DE}"/>
                </a:ext>
              </a:extLst>
            </p:cNvPr>
            <p:cNvCxnSpPr>
              <a:cxnSpLocks/>
              <a:stCxn id="63" idx="0"/>
              <a:endCxn id="64" idx="0"/>
            </p:cNvCxnSpPr>
            <p:nvPr/>
          </p:nvCxnSpPr>
          <p:spPr>
            <a:xfrm rot="5400000" flipH="1" flipV="1">
              <a:off x="10558681" y="1952832"/>
              <a:ext cx="32460" cy="380080"/>
            </a:xfrm>
            <a:prstGeom prst="curvedConnector3">
              <a:avLst>
                <a:gd name="adj1" fmla="val 804251"/>
              </a:avLst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1" name="Straight Connector 134">
              <a:extLst>
                <a:ext uri="{FF2B5EF4-FFF2-40B4-BE49-F238E27FC236}">
                  <a16:creationId xmlns:a16="http://schemas.microsoft.com/office/drawing/2014/main" id="{183A5227-9EBC-451D-A575-E4131D774110}"/>
                </a:ext>
              </a:extLst>
            </p:cNvPr>
            <p:cNvCxnSpPr>
              <a:cxnSpLocks/>
              <a:stCxn id="65" idx="0"/>
              <a:endCxn id="66" idx="0"/>
            </p:cNvCxnSpPr>
            <p:nvPr/>
          </p:nvCxnSpPr>
          <p:spPr>
            <a:xfrm rot="5400000" flipH="1" flipV="1">
              <a:off x="10736423" y="3529345"/>
              <a:ext cx="4665" cy="397724"/>
            </a:xfrm>
            <a:prstGeom prst="curvedConnector3">
              <a:avLst>
                <a:gd name="adj1" fmla="val 5000322"/>
              </a:avLst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2" name="Straight Connector 134">
              <a:extLst>
                <a:ext uri="{FF2B5EF4-FFF2-40B4-BE49-F238E27FC236}">
                  <a16:creationId xmlns:a16="http://schemas.microsoft.com/office/drawing/2014/main" id="{C45D5880-0AD9-464B-81C7-26AB7275E3A5}"/>
                </a:ext>
              </a:extLst>
            </p:cNvPr>
            <p:cNvCxnSpPr>
              <a:cxnSpLocks/>
              <a:stCxn id="67" idx="2"/>
              <a:endCxn id="68" idx="2"/>
            </p:cNvCxnSpPr>
            <p:nvPr/>
          </p:nvCxnSpPr>
          <p:spPr>
            <a:xfrm rot="5400000" flipH="1">
              <a:off x="8771475" y="6133418"/>
              <a:ext cx="14635" cy="423302"/>
            </a:xfrm>
            <a:prstGeom prst="curvedConnector3">
              <a:avLst>
                <a:gd name="adj1" fmla="val -1562009"/>
              </a:avLst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FDEBE09E-1235-4194-98A2-63E74E45FE51}"/>
                </a:ext>
              </a:extLst>
            </p:cNvPr>
            <p:cNvCxnSpPr>
              <a:cxnSpLocks/>
              <a:stCxn id="33" idx="2"/>
            </p:cNvCxnSpPr>
            <p:nvPr/>
          </p:nvCxnSpPr>
          <p:spPr>
            <a:xfrm>
              <a:off x="8794291" y="3552872"/>
              <a:ext cx="1531266" cy="2606459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5395863F-EC3A-4492-ADCC-3C712E0C13A0}"/>
                </a:ext>
              </a:extLst>
            </p:cNvPr>
            <p:cNvCxnSpPr>
              <a:cxnSpLocks/>
              <a:stCxn id="33" idx="0"/>
              <a:endCxn id="32" idx="0"/>
            </p:cNvCxnSpPr>
            <p:nvPr/>
          </p:nvCxnSpPr>
          <p:spPr>
            <a:xfrm flipH="1" flipV="1">
              <a:off x="8753582" y="169066"/>
              <a:ext cx="40709" cy="277454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CE7A2C28-F1F4-4D87-90EC-78C006E9B9FA}"/>
                </a:ext>
              </a:extLst>
            </p:cNvPr>
            <p:cNvCxnSpPr>
              <a:cxnSpLocks/>
              <a:stCxn id="33" idx="2"/>
            </p:cNvCxnSpPr>
            <p:nvPr/>
          </p:nvCxnSpPr>
          <p:spPr>
            <a:xfrm flipH="1">
              <a:off x="7184348" y="3552872"/>
              <a:ext cx="1609943" cy="2546956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72B1BE3-DFA6-436B-AD0A-0C7E1967342B}"/>
                </a:ext>
              </a:extLst>
            </p:cNvPr>
            <p:cNvSpPr txBox="1"/>
            <p:nvPr/>
          </p:nvSpPr>
          <p:spPr>
            <a:xfrm>
              <a:off x="8264475" y="3546251"/>
              <a:ext cx="1018589" cy="55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400" b="1" dirty="0"/>
                <a:t>ELECTRICITY UTILITY</a:t>
              </a:r>
            </a:p>
          </p:txBody>
        </p:sp>
      </p:grpSp>
      <p:sp>
        <p:nvSpPr>
          <p:cNvPr id="142" name="TextBox 141">
            <a:extLst>
              <a:ext uri="{FF2B5EF4-FFF2-40B4-BE49-F238E27FC236}">
                <a16:creationId xmlns:a16="http://schemas.microsoft.com/office/drawing/2014/main" id="{2F235FA6-2CAF-487D-B5E0-53557B1E24EB}"/>
              </a:ext>
            </a:extLst>
          </p:cNvPr>
          <p:cNvSpPr txBox="1"/>
          <p:nvPr/>
        </p:nvSpPr>
        <p:spPr>
          <a:xfrm>
            <a:off x="4065728" y="2139310"/>
            <a:ext cx="1080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Community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CCBB0B87-F0F8-4BE8-A0B2-1CF3C77184BA}"/>
              </a:ext>
            </a:extLst>
          </p:cNvPr>
          <p:cNvSpPr txBox="1"/>
          <p:nvPr/>
        </p:nvSpPr>
        <p:spPr>
          <a:xfrm>
            <a:off x="3668055" y="1207219"/>
            <a:ext cx="1080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OWNERS: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B3ECA8B-C2EE-469C-A84D-A567529FF844}"/>
              </a:ext>
            </a:extLst>
          </p:cNvPr>
          <p:cNvCxnSpPr>
            <a:stCxn id="31" idx="3"/>
            <a:endCxn id="30" idx="1"/>
          </p:cNvCxnSpPr>
          <p:nvPr/>
        </p:nvCxnSpPr>
        <p:spPr>
          <a:xfrm>
            <a:off x="4951699" y="1831027"/>
            <a:ext cx="2503202" cy="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BCE8E728-7584-4B9B-A7A9-5A2F3CF66B9C}"/>
              </a:ext>
            </a:extLst>
          </p:cNvPr>
          <p:cNvSpPr txBox="1"/>
          <p:nvPr/>
        </p:nvSpPr>
        <p:spPr>
          <a:xfrm>
            <a:off x="5608114" y="1565557"/>
            <a:ext cx="10182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100" dirty="0">
                <a:solidFill>
                  <a:schemeClr val="accent2"/>
                </a:solidFill>
              </a:rPr>
              <a:t>O&amp;M </a:t>
            </a:r>
            <a:r>
              <a:rPr lang="fr-CH" sz="1100" dirty="0" err="1">
                <a:solidFill>
                  <a:schemeClr val="accent2"/>
                </a:solidFill>
              </a:rPr>
              <a:t>Contract</a:t>
            </a:r>
            <a:endParaRPr lang="fr-CH" sz="1100" dirty="0">
              <a:solidFill>
                <a:schemeClr val="accent2"/>
              </a:solidFill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1FFFC47B-5D0E-45FC-91C2-400A9CCEF329}"/>
              </a:ext>
            </a:extLst>
          </p:cNvPr>
          <p:cNvSpPr txBox="1"/>
          <p:nvPr/>
        </p:nvSpPr>
        <p:spPr>
          <a:xfrm>
            <a:off x="7143995" y="2112756"/>
            <a:ext cx="1080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 err="1"/>
              <a:t>Electricity</a:t>
            </a:r>
            <a:r>
              <a:rPr lang="fr-CH" sz="1200" b="1" dirty="0"/>
              <a:t> Utility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457C4514-9E30-49B0-A85C-484E6438118E}"/>
              </a:ext>
            </a:extLst>
          </p:cNvPr>
          <p:cNvSpPr txBox="1"/>
          <p:nvPr/>
        </p:nvSpPr>
        <p:spPr>
          <a:xfrm>
            <a:off x="4718003" y="6275810"/>
            <a:ext cx="28909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/>
              <a:t>Community </a:t>
            </a:r>
            <a:r>
              <a:rPr lang="fr-CH" sz="1200" b="1" dirty="0" err="1"/>
              <a:t>Microgrid</a:t>
            </a:r>
            <a:endParaRPr lang="fr-CH" sz="1200" b="1" dirty="0"/>
          </a:p>
        </p:txBody>
      </p:sp>
      <p:pic>
        <p:nvPicPr>
          <p:cNvPr id="147" name="Picture 146">
            <a:extLst>
              <a:ext uri="{FF2B5EF4-FFF2-40B4-BE49-F238E27FC236}">
                <a16:creationId xmlns:a16="http://schemas.microsoft.com/office/drawing/2014/main" id="{1341EC22-3E7C-4517-B415-78618B1CAC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826" y="2389455"/>
            <a:ext cx="278041" cy="369332"/>
          </a:xfrm>
          <a:prstGeom prst="rect">
            <a:avLst/>
          </a:prstGeom>
        </p:spPr>
      </p:pic>
      <p:sp>
        <p:nvSpPr>
          <p:cNvPr id="148" name="TextBox 147">
            <a:extLst>
              <a:ext uri="{FF2B5EF4-FFF2-40B4-BE49-F238E27FC236}">
                <a16:creationId xmlns:a16="http://schemas.microsoft.com/office/drawing/2014/main" id="{2BCD14EC-95D0-43BE-BD8E-059C6CC4A21E}"/>
              </a:ext>
            </a:extLst>
          </p:cNvPr>
          <p:cNvSpPr txBox="1"/>
          <p:nvPr/>
        </p:nvSpPr>
        <p:spPr>
          <a:xfrm>
            <a:off x="5490093" y="2715866"/>
            <a:ext cx="1327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b="1" dirty="0" err="1"/>
              <a:t>Electricity</a:t>
            </a:r>
            <a:r>
              <a:rPr lang="fr-CH" sz="1200" b="1" dirty="0"/>
              <a:t> Utility Local Branch</a:t>
            </a: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69D7D02A-BCF8-45C1-90FC-25432A5DF18F}"/>
              </a:ext>
            </a:extLst>
          </p:cNvPr>
          <p:cNvCxnSpPr>
            <a:cxnSpLocks/>
            <a:endCxn id="147" idx="3"/>
          </p:cNvCxnSpPr>
          <p:nvPr/>
        </p:nvCxnSpPr>
        <p:spPr>
          <a:xfrm flipH="1">
            <a:off x="6280867" y="2024516"/>
            <a:ext cx="1174034" cy="549605"/>
          </a:xfrm>
          <a:prstGeom prst="straightConnector1">
            <a:avLst/>
          </a:prstGeom>
          <a:ln w="19050"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1B347566-0313-4977-BC56-4FA34DE29CCD}"/>
              </a:ext>
            </a:extLst>
          </p:cNvPr>
          <p:cNvCxnSpPr>
            <a:cxnSpLocks/>
            <a:stCxn id="148" idx="2"/>
            <a:endCxn id="32" idx="0"/>
          </p:cNvCxnSpPr>
          <p:nvPr/>
        </p:nvCxnSpPr>
        <p:spPr>
          <a:xfrm>
            <a:off x="6154008" y="3177531"/>
            <a:ext cx="1" cy="466933"/>
          </a:xfrm>
          <a:prstGeom prst="straightConnector1">
            <a:avLst/>
          </a:prstGeom>
          <a:ln w="19050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>
            <a:extLst>
              <a:ext uri="{FF2B5EF4-FFF2-40B4-BE49-F238E27FC236}">
                <a16:creationId xmlns:a16="http://schemas.microsoft.com/office/drawing/2014/main" id="{8426E87D-E81D-4917-8038-C13C19F0DFDD}"/>
              </a:ext>
            </a:extLst>
          </p:cNvPr>
          <p:cNvSpPr txBox="1"/>
          <p:nvPr/>
        </p:nvSpPr>
        <p:spPr>
          <a:xfrm>
            <a:off x="4855443" y="3077425"/>
            <a:ext cx="12131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100" dirty="0">
                <a:solidFill>
                  <a:schemeClr val="accent2">
                    <a:lumMod val="75000"/>
                  </a:schemeClr>
                </a:solidFill>
              </a:rPr>
              <a:t>O&amp;M services, </a:t>
            </a:r>
            <a:r>
              <a:rPr lang="fr-CH" sz="1100" dirty="0" err="1">
                <a:solidFill>
                  <a:schemeClr val="accent2">
                    <a:lumMod val="75000"/>
                  </a:schemeClr>
                </a:solidFill>
              </a:rPr>
              <a:t>integrated</a:t>
            </a:r>
            <a:r>
              <a:rPr lang="fr-CH" sz="11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CH" sz="1100" dirty="0" err="1">
                <a:solidFill>
                  <a:schemeClr val="accent2">
                    <a:lumMod val="75000"/>
                  </a:schemeClr>
                </a:solidFill>
              </a:rPr>
              <a:t>with</a:t>
            </a:r>
            <a:r>
              <a:rPr lang="fr-CH" sz="1100" dirty="0">
                <a:solidFill>
                  <a:schemeClr val="accent2">
                    <a:lumMod val="75000"/>
                  </a:schemeClr>
                </a:solidFill>
              </a:rPr>
              <a:t> utility SCADA</a:t>
            </a:r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CC8CB5DF-3514-4005-9E31-AD52DA296F22}"/>
              </a:ext>
            </a:extLst>
          </p:cNvPr>
          <p:cNvCxnSpPr>
            <a:cxnSpLocks/>
          </p:cNvCxnSpPr>
          <p:nvPr/>
        </p:nvCxnSpPr>
        <p:spPr>
          <a:xfrm>
            <a:off x="6358729" y="3143199"/>
            <a:ext cx="0" cy="499449"/>
          </a:xfrm>
          <a:prstGeom prst="straightConnector1">
            <a:avLst/>
          </a:prstGeom>
          <a:ln w="19050">
            <a:solidFill>
              <a:schemeClr val="accent6"/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id="{8C326EF1-7F45-4F7E-8406-F9F5F3810FB2}"/>
              </a:ext>
            </a:extLst>
          </p:cNvPr>
          <p:cNvSpPr txBox="1"/>
          <p:nvPr/>
        </p:nvSpPr>
        <p:spPr>
          <a:xfrm>
            <a:off x="6409330" y="3184347"/>
            <a:ext cx="11298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100" dirty="0" err="1">
                <a:solidFill>
                  <a:schemeClr val="accent6">
                    <a:lumMod val="75000"/>
                  </a:schemeClr>
                </a:solidFill>
              </a:rPr>
              <a:t>Electricity</a:t>
            </a:r>
            <a:r>
              <a:rPr lang="fr-CH" sz="1100" dirty="0">
                <a:solidFill>
                  <a:schemeClr val="accent6">
                    <a:lumMod val="75000"/>
                  </a:schemeClr>
                </a:solidFill>
              </a:rPr>
              <a:t> bills/ </a:t>
            </a:r>
            <a:r>
              <a:rPr lang="fr-CH" sz="1100" dirty="0" err="1">
                <a:solidFill>
                  <a:schemeClr val="accent6">
                    <a:lumMod val="75000"/>
                  </a:schemeClr>
                </a:solidFill>
              </a:rPr>
              <a:t>Lease</a:t>
            </a:r>
            <a:r>
              <a:rPr lang="fr-CH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CH" sz="1100" dirty="0" err="1">
                <a:solidFill>
                  <a:schemeClr val="accent6">
                    <a:lumMod val="75000"/>
                  </a:schemeClr>
                </a:solidFill>
              </a:rPr>
              <a:t>payments</a:t>
            </a:r>
            <a:endParaRPr lang="fr-CH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C4CC2053-DF4A-4ED9-BD9F-2DEB24E4BEE0}"/>
              </a:ext>
            </a:extLst>
          </p:cNvPr>
          <p:cNvCxnSpPr>
            <a:cxnSpLocks/>
            <a:stCxn id="147" idx="1"/>
          </p:cNvCxnSpPr>
          <p:nvPr/>
        </p:nvCxnSpPr>
        <p:spPr>
          <a:xfrm flipH="1" flipV="1">
            <a:off x="5024674" y="2084822"/>
            <a:ext cx="978152" cy="489299"/>
          </a:xfrm>
          <a:prstGeom prst="straightConnector1">
            <a:avLst/>
          </a:prstGeom>
          <a:ln w="19050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>
            <a:extLst>
              <a:ext uri="{FF2B5EF4-FFF2-40B4-BE49-F238E27FC236}">
                <a16:creationId xmlns:a16="http://schemas.microsoft.com/office/drawing/2014/main" id="{5833172A-A97A-4FAF-A44D-96E91888003C}"/>
              </a:ext>
            </a:extLst>
          </p:cNvPr>
          <p:cNvSpPr txBox="1"/>
          <p:nvPr/>
        </p:nvSpPr>
        <p:spPr>
          <a:xfrm>
            <a:off x="4938322" y="2378259"/>
            <a:ext cx="856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100" dirty="0">
                <a:solidFill>
                  <a:schemeClr val="accent6">
                    <a:lumMod val="75000"/>
                  </a:schemeClr>
                </a:solidFill>
              </a:rPr>
              <a:t>% of </a:t>
            </a:r>
            <a:r>
              <a:rPr lang="fr-CH" sz="1100" dirty="0" err="1">
                <a:solidFill>
                  <a:schemeClr val="accent6">
                    <a:lumMod val="75000"/>
                  </a:schemeClr>
                </a:solidFill>
              </a:rPr>
              <a:t>monthly</a:t>
            </a:r>
            <a:r>
              <a:rPr lang="fr-CH" sz="1100" dirty="0">
                <a:solidFill>
                  <a:schemeClr val="accent6">
                    <a:lumMod val="75000"/>
                  </a:schemeClr>
                </a:solidFill>
              </a:rPr>
              <a:t> bills</a:t>
            </a:r>
          </a:p>
        </p:txBody>
      </p: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F747F8D0-135F-48F2-BD0C-8629AF133A31}"/>
              </a:ext>
            </a:extLst>
          </p:cNvPr>
          <p:cNvCxnSpPr>
            <a:cxnSpLocks/>
            <a:stCxn id="31" idx="1"/>
            <a:endCxn id="32" idx="2"/>
          </p:cNvCxnSpPr>
          <p:nvPr/>
        </p:nvCxnSpPr>
        <p:spPr>
          <a:xfrm rot="10800000" flipH="1" flipV="1">
            <a:off x="4260235" y="1831026"/>
            <a:ext cx="508566" cy="3082789"/>
          </a:xfrm>
          <a:prstGeom prst="curvedConnector3">
            <a:avLst>
              <a:gd name="adj1" fmla="val -44950"/>
            </a:avLst>
          </a:prstGeom>
          <a:ln w="19050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>
            <a:extLst>
              <a:ext uri="{FF2B5EF4-FFF2-40B4-BE49-F238E27FC236}">
                <a16:creationId xmlns:a16="http://schemas.microsoft.com/office/drawing/2014/main" id="{C469E41A-1275-4B7D-9F7C-B792B4ED488C}"/>
              </a:ext>
            </a:extLst>
          </p:cNvPr>
          <p:cNvSpPr txBox="1"/>
          <p:nvPr/>
        </p:nvSpPr>
        <p:spPr>
          <a:xfrm>
            <a:off x="3407489" y="4606182"/>
            <a:ext cx="9352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100" dirty="0">
                <a:solidFill>
                  <a:schemeClr val="accent6">
                    <a:lumMod val="75000"/>
                  </a:schemeClr>
                </a:solidFill>
              </a:rPr>
              <a:t>Replacement </a:t>
            </a:r>
            <a:r>
              <a:rPr lang="fr-CH" sz="1100" dirty="0" err="1">
                <a:solidFill>
                  <a:schemeClr val="accent6">
                    <a:lumMod val="75000"/>
                  </a:schemeClr>
                </a:solidFill>
              </a:rPr>
              <a:t>costs</a:t>
            </a:r>
            <a:r>
              <a:rPr lang="fr-CH" sz="1100" dirty="0">
                <a:solidFill>
                  <a:schemeClr val="accent6">
                    <a:lumMod val="75000"/>
                  </a:schemeClr>
                </a:solidFill>
              </a:rPr>
              <a:t>/ future expansion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892E1BF3-680C-4131-A06A-58F9FA248B2A}"/>
              </a:ext>
            </a:extLst>
          </p:cNvPr>
          <p:cNvCxnSpPr>
            <a:cxnSpLocks/>
            <a:stCxn id="31" idx="0"/>
            <a:endCxn id="30" idx="0"/>
          </p:cNvCxnSpPr>
          <p:nvPr/>
        </p:nvCxnSpPr>
        <p:spPr>
          <a:xfrm rot="16200000" flipH="1">
            <a:off x="6124551" y="-33289"/>
            <a:ext cx="41100" cy="3078268"/>
          </a:xfrm>
          <a:prstGeom prst="curvedConnector3">
            <a:avLst>
              <a:gd name="adj1" fmla="val -556204"/>
            </a:avLst>
          </a:prstGeom>
          <a:ln w="190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C68CE303-44FC-4464-A2B4-494FE368B686}"/>
              </a:ext>
            </a:extLst>
          </p:cNvPr>
          <p:cNvSpPr txBox="1"/>
          <p:nvPr/>
        </p:nvSpPr>
        <p:spPr>
          <a:xfrm>
            <a:off x="5046376" y="964811"/>
            <a:ext cx="2233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100" dirty="0">
                <a:solidFill>
                  <a:schemeClr val="accent3">
                    <a:lumMod val="75000"/>
                  </a:schemeClr>
                </a:solidFill>
              </a:rPr>
              <a:t>Net-</a:t>
            </a:r>
            <a:r>
              <a:rPr lang="fr-CH" sz="1100" dirty="0" err="1">
                <a:solidFill>
                  <a:schemeClr val="accent3">
                    <a:lumMod val="75000"/>
                  </a:schemeClr>
                </a:solidFill>
              </a:rPr>
              <a:t>metering</a:t>
            </a:r>
            <a:r>
              <a:rPr lang="fr-CH" sz="1100" dirty="0">
                <a:solidFill>
                  <a:schemeClr val="accent3">
                    <a:lumMod val="75000"/>
                  </a:schemeClr>
                </a:solidFill>
              </a:rPr>
              <a:t>/</a:t>
            </a:r>
            <a:r>
              <a:rPr lang="fr-CH" sz="1100" dirty="0" err="1">
                <a:solidFill>
                  <a:schemeClr val="accent3">
                    <a:lumMod val="75000"/>
                  </a:schemeClr>
                </a:solidFill>
              </a:rPr>
              <a:t>schedule</a:t>
            </a:r>
            <a:r>
              <a:rPr lang="fr-CH" sz="1100" dirty="0">
                <a:solidFill>
                  <a:schemeClr val="accent3">
                    <a:lumMod val="75000"/>
                  </a:schemeClr>
                </a:solidFill>
              </a:rPr>
              <a:t> agreement</a:t>
            </a:r>
          </a:p>
        </p:txBody>
      </p:sp>
      <p:sp>
        <p:nvSpPr>
          <p:cNvPr id="91" name="Title 1">
            <a:extLst>
              <a:ext uri="{FF2B5EF4-FFF2-40B4-BE49-F238E27FC236}">
                <a16:creationId xmlns:a16="http://schemas.microsoft.com/office/drawing/2014/main" id="{007D9246-A2FC-4630-BBDC-C5A64DCA6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65768"/>
            <a:ext cx="6725951" cy="652689"/>
          </a:xfrm>
        </p:spPr>
        <p:txBody>
          <a:bodyPr>
            <a:normAutofit fontScale="90000"/>
          </a:bodyPr>
          <a:lstStyle/>
          <a:p>
            <a:r>
              <a:rPr lang="fr-CH" sz="3200" dirty="0"/>
              <a:t>OWNERSHIP AND MANAGEMENT ANALYSIS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76552AD-CD09-4A5E-B775-AB2C2E8FDD66}"/>
              </a:ext>
            </a:extLst>
          </p:cNvPr>
          <p:cNvSpPr txBox="1"/>
          <p:nvPr/>
        </p:nvSpPr>
        <p:spPr>
          <a:xfrm>
            <a:off x="9849375" y="85562"/>
            <a:ext cx="2260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H" dirty="0"/>
              <a:t>COMMUNITY-OWNED</a:t>
            </a:r>
          </a:p>
          <a:p>
            <a:pPr algn="r"/>
            <a:r>
              <a:rPr lang="fr-CH" dirty="0"/>
              <a:t>UTILITY-MANAGED</a:t>
            </a:r>
          </a:p>
        </p:txBody>
      </p:sp>
      <p:pic>
        <p:nvPicPr>
          <p:cNvPr id="98" name="Picture 97" descr="Image result for ICRC logo">
            <a:extLst>
              <a:ext uri="{FF2B5EF4-FFF2-40B4-BE49-F238E27FC236}">
                <a16:creationId xmlns:a16="http://schemas.microsoft.com/office/drawing/2014/main" id="{57AC8F57-3EAF-4066-BFB2-8CAA5A25ADC1}"/>
              </a:ext>
            </a:extLst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8781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644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  <p:bldP spid="162" grpId="0"/>
      <p:bldP spid="166" grpId="0"/>
      <p:bldP spid="171" grpId="0"/>
      <p:bldP spid="178" grpId="0"/>
      <p:bldP spid="10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Box 86">
            <a:extLst>
              <a:ext uri="{FF2B5EF4-FFF2-40B4-BE49-F238E27FC236}">
                <a16:creationId xmlns:a16="http://schemas.microsoft.com/office/drawing/2014/main" id="{D58B3138-D03C-4534-8AB7-BD96BAE71CD4}"/>
              </a:ext>
            </a:extLst>
          </p:cNvPr>
          <p:cNvSpPr txBox="1"/>
          <p:nvPr/>
        </p:nvSpPr>
        <p:spPr>
          <a:xfrm>
            <a:off x="1154577" y="1172375"/>
            <a:ext cx="1766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600" u="sng" dirty="0"/>
              <a:t>UTILITY-OWNED/ </a:t>
            </a:r>
          </a:p>
          <a:p>
            <a:pPr algn="ctr"/>
            <a:r>
              <a:rPr lang="fr-CH" sz="1600" u="sng" dirty="0"/>
              <a:t>UTILITY-MANAGED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41A2726F-5E7E-4B0B-B627-22509001A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65768"/>
            <a:ext cx="6725951" cy="652689"/>
          </a:xfrm>
        </p:spPr>
        <p:txBody>
          <a:bodyPr>
            <a:normAutofit fontScale="90000"/>
          </a:bodyPr>
          <a:lstStyle/>
          <a:p>
            <a:r>
              <a:rPr lang="fr-CH" sz="3200" dirty="0"/>
              <a:t>OWNERSHIP AND MANAGEMENT ANALYSIS</a:t>
            </a:r>
          </a:p>
        </p:txBody>
      </p:sp>
      <p:pic>
        <p:nvPicPr>
          <p:cNvPr id="188" name="Picture 187">
            <a:extLst>
              <a:ext uri="{FF2B5EF4-FFF2-40B4-BE49-F238E27FC236}">
                <a16:creationId xmlns:a16="http://schemas.microsoft.com/office/drawing/2014/main" id="{34F4AD66-78B8-4010-B659-2BD459CC4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2" y="1845945"/>
            <a:ext cx="3839483" cy="4320000"/>
          </a:xfrm>
          <a:prstGeom prst="rect">
            <a:avLst/>
          </a:prstGeom>
        </p:spPr>
      </p:pic>
      <p:pic>
        <p:nvPicPr>
          <p:cNvPr id="189" name="Picture 188">
            <a:extLst>
              <a:ext uri="{FF2B5EF4-FFF2-40B4-BE49-F238E27FC236}">
                <a16:creationId xmlns:a16="http://schemas.microsoft.com/office/drawing/2014/main" id="{7C75E693-11AA-47B1-B890-602E6DF845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7782" y="1845944"/>
            <a:ext cx="4116436" cy="4320000"/>
          </a:xfrm>
          <a:prstGeom prst="rect">
            <a:avLst/>
          </a:prstGeom>
        </p:spPr>
      </p:pic>
      <p:pic>
        <p:nvPicPr>
          <p:cNvPr id="190" name="Picture 189">
            <a:extLst>
              <a:ext uri="{FF2B5EF4-FFF2-40B4-BE49-F238E27FC236}">
                <a16:creationId xmlns:a16="http://schemas.microsoft.com/office/drawing/2014/main" id="{7DBB9ECE-CFF5-4621-BAD8-B5C832A06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4218" y="1845944"/>
            <a:ext cx="3904348" cy="4320000"/>
          </a:xfrm>
          <a:prstGeom prst="rect">
            <a:avLst/>
          </a:prstGeom>
        </p:spPr>
      </p:pic>
      <p:sp>
        <p:nvSpPr>
          <p:cNvPr id="191" name="TextBox 190">
            <a:extLst>
              <a:ext uri="{FF2B5EF4-FFF2-40B4-BE49-F238E27FC236}">
                <a16:creationId xmlns:a16="http://schemas.microsoft.com/office/drawing/2014/main" id="{5B233014-9219-4776-B746-0FECF1DB3A33}"/>
              </a:ext>
            </a:extLst>
          </p:cNvPr>
          <p:cNvSpPr txBox="1"/>
          <p:nvPr/>
        </p:nvSpPr>
        <p:spPr>
          <a:xfrm>
            <a:off x="4923532" y="1172376"/>
            <a:ext cx="2344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600" u="sng" dirty="0"/>
              <a:t>COMMUNITY-OWNED/ </a:t>
            </a:r>
          </a:p>
          <a:p>
            <a:pPr algn="ctr"/>
            <a:r>
              <a:rPr lang="fr-CH" sz="1600" u="sng" dirty="0"/>
              <a:t>MUNICIPALITY-MANAGED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391C00DE-6E1B-4D1A-8183-5F007A50ECA1}"/>
              </a:ext>
            </a:extLst>
          </p:cNvPr>
          <p:cNvSpPr txBox="1"/>
          <p:nvPr/>
        </p:nvSpPr>
        <p:spPr>
          <a:xfrm>
            <a:off x="9003339" y="1172376"/>
            <a:ext cx="2835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600" u="sng" dirty="0"/>
              <a:t>MULTI-STAKEHOLDER-OWNED/ </a:t>
            </a:r>
          </a:p>
          <a:p>
            <a:pPr algn="ctr"/>
            <a:r>
              <a:rPr lang="fr-CH" sz="1600" u="sng" dirty="0"/>
              <a:t>UTILITY-MANAGED</a:t>
            </a:r>
          </a:p>
        </p:txBody>
      </p:sp>
      <p:pic>
        <p:nvPicPr>
          <p:cNvPr id="193" name="Picture 192" descr="Image result for ICRC logo">
            <a:extLst>
              <a:ext uri="{FF2B5EF4-FFF2-40B4-BE49-F238E27FC236}">
                <a16:creationId xmlns:a16="http://schemas.microsoft.com/office/drawing/2014/main" id="{85E8CB8F-97CD-4654-A705-D8AE4B1EBA76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8781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82219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62" descr="Image result for ICRC logo">
            <a:extLst>
              <a:ext uri="{FF2B5EF4-FFF2-40B4-BE49-F238E27FC236}">
                <a16:creationId xmlns:a16="http://schemas.microsoft.com/office/drawing/2014/main" id="{89DBE89F-78DB-4B27-B698-C15A99AF6B6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373" y="133711"/>
            <a:ext cx="998220" cy="74803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6BCC3FB8-F4A5-4854-BCB8-743110A17285}"/>
              </a:ext>
            </a:extLst>
          </p:cNvPr>
          <p:cNvSpPr txBox="1">
            <a:spLocks/>
          </p:cNvSpPr>
          <p:nvPr/>
        </p:nvSpPr>
        <p:spPr>
          <a:xfrm>
            <a:off x="1989603" y="3046404"/>
            <a:ext cx="2166241" cy="652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200" dirty="0"/>
              <a:t>NEXT STEPS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3185F3-F643-4DDC-9E4E-A131AC0B694E}"/>
              </a:ext>
            </a:extLst>
          </p:cNvPr>
          <p:cNvSpPr txBox="1"/>
          <p:nvPr/>
        </p:nvSpPr>
        <p:spPr>
          <a:xfrm>
            <a:off x="5227897" y="1745915"/>
            <a:ext cx="4417067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STAKEHOLDER CONSULTATION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F6111B-6345-49E1-8CCA-1CA1CBEDCE99}"/>
              </a:ext>
            </a:extLst>
          </p:cNvPr>
          <p:cNvSpPr txBox="1"/>
          <p:nvPr/>
        </p:nvSpPr>
        <p:spPr>
          <a:xfrm>
            <a:off x="5227898" y="2697101"/>
            <a:ext cx="4417068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DETAILED DESIGN BY CONSULTANT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BAF57C-F353-4762-9C1D-6F153F4E9204}"/>
              </a:ext>
            </a:extLst>
          </p:cNvPr>
          <p:cNvSpPr txBox="1"/>
          <p:nvPr/>
        </p:nvSpPr>
        <p:spPr>
          <a:xfrm>
            <a:off x="5227898" y="3648287"/>
            <a:ext cx="4417068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PROCUREMENT AND INSTALLATION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C8B043-F0A1-472C-B4AC-C287A92C7105}"/>
              </a:ext>
            </a:extLst>
          </p:cNvPr>
          <p:cNvSpPr txBox="1"/>
          <p:nvPr/>
        </p:nvSpPr>
        <p:spPr>
          <a:xfrm>
            <a:off x="5227898" y="4599473"/>
            <a:ext cx="4417068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MONITORING AND EVALUATION</a:t>
            </a:r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70CA5C72-8AC0-4D16-9543-1B64D44ACBBA}"/>
              </a:ext>
            </a:extLst>
          </p:cNvPr>
          <p:cNvSpPr/>
          <p:nvPr/>
        </p:nvSpPr>
        <p:spPr>
          <a:xfrm>
            <a:off x="4355540" y="1745915"/>
            <a:ext cx="672662" cy="3253668"/>
          </a:xfrm>
          <a:prstGeom prst="leftBrace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511426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1">
            <a:extLst>
              <a:ext uri="{FF2B5EF4-FFF2-40B4-BE49-F238E27FC236}">
                <a16:creationId xmlns:a16="http://schemas.microsoft.com/office/drawing/2014/main" id="{42F7B45B-B644-407D-9A89-5593C164F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229052"/>
            <a:ext cx="6725951" cy="652689"/>
          </a:xfrm>
        </p:spPr>
        <p:txBody>
          <a:bodyPr>
            <a:normAutofit/>
          </a:bodyPr>
          <a:lstStyle/>
          <a:p>
            <a:r>
              <a:rPr lang="fr-CH" sz="3200" dirty="0"/>
              <a:t>THANK YOU!</a:t>
            </a:r>
          </a:p>
        </p:txBody>
      </p:sp>
      <p:pic>
        <p:nvPicPr>
          <p:cNvPr id="63" name="Picture 62" descr="Image result for ICRC logo">
            <a:extLst>
              <a:ext uri="{FF2B5EF4-FFF2-40B4-BE49-F238E27FC236}">
                <a16:creationId xmlns:a16="http://schemas.microsoft.com/office/drawing/2014/main" id="{89DBE89F-78DB-4B27-B698-C15A99AF6B6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373" y="133711"/>
            <a:ext cx="998220" cy="74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www.icrc.org/sites/default/files/styles/document_photo_gallery_detail_file/public/document/image_list/gaza_people_7.jpg?itok=DYzrqi8C">
            <a:extLst>
              <a:ext uri="{FF2B5EF4-FFF2-40B4-BE49-F238E27FC236}">
                <a16:creationId xmlns:a16="http://schemas.microsoft.com/office/drawing/2014/main" id="{CE3D1EFD-B20C-45C0-A607-1D5558643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13" y="4077432"/>
            <a:ext cx="3970284" cy="264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icrc.org/sites/default/files/styles/document_photo_gallery_detail_file/public/document/image_list/gaza_people_4.jpg?itok=ZdUzCZiD">
            <a:extLst>
              <a:ext uri="{FF2B5EF4-FFF2-40B4-BE49-F238E27FC236}">
                <a16:creationId xmlns:a16="http://schemas.microsoft.com/office/drawing/2014/main" id="{A896C7A0-49D8-4459-A3A7-0485EBE849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"/>
          <a:stretch/>
        </p:blipFill>
        <p:spPr bwMode="auto">
          <a:xfrm>
            <a:off x="8198068" y="4077432"/>
            <a:ext cx="3840219" cy="264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icrc.org/sites/default/files/styles/document_photo_gallery_detail_file/public/document/image_list/gaza_people_3.jpg?itok=sZfzxUYj">
            <a:extLst>
              <a:ext uri="{FF2B5EF4-FFF2-40B4-BE49-F238E27FC236}">
                <a16:creationId xmlns:a16="http://schemas.microsoft.com/office/drawing/2014/main" id="{654D0AC8-F161-4BDA-96B3-57AF153815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"/>
          <a:stretch/>
        </p:blipFill>
        <p:spPr bwMode="auto">
          <a:xfrm>
            <a:off x="4240923" y="4077432"/>
            <a:ext cx="3840219" cy="264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Content Placeholder 4">
            <a:extLst>
              <a:ext uri="{FF2B5EF4-FFF2-40B4-BE49-F238E27FC236}">
                <a16:creationId xmlns:a16="http://schemas.microsoft.com/office/drawing/2014/main" id="{5F032514-4031-4C89-BF17-0CB5636228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22"/>
          <a:stretch/>
        </p:blipFill>
        <p:spPr>
          <a:xfrm>
            <a:off x="153712" y="945096"/>
            <a:ext cx="5999391" cy="3015208"/>
          </a:xfrm>
        </p:spPr>
      </p:pic>
      <p:pic>
        <p:nvPicPr>
          <p:cNvPr id="68" name="Content Placeholder 4">
            <a:extLst>
              <a:ext uri="{FF2B5EF4-FFF2-40B4-BE49-F238E27FC236}">
                <a16:creationId xmlns:a16="http://schemas.microsoft.com/office/drawing/2014/main" id="{8027507A-4C8E-4CED-901E-1E5DF0803FC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8" b="13583"/>
          <a:stretch/>
        </p:blipFill>
        <p:spPr>
          <a:xfrm>
            <a:off x="6230774" y="951200"/>
            <a:ext cx="5807514" cy="301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D9F67E0-F9C5-41B2-A150-3418F9471218}"/>
              </a:ext>
            </a:extLst>
          </p:cNvPr>
          <p:cNvSpPr/>
          <p:nvPr/>
        </p:nvSpPr>
        <p:spPr>
          <a:xfrm>
            <a:off x="8561877" y="0"/>
            <a:ext cx="3630123" cy="68580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35E7EA8-F37B-445D-9618-5B091E43BE6D}"/>
              </a:ext>
            </a:extLst>
          </p:cNvPr>
          <p:cNvSpPr/>
          <p:nvPr/>
        </p:nvSpPr>
        <p:spPr>
          <a:xfrm>
            <a:off x="-37578" y="0"/>
            <a:ext cx="2162981" cy="6858000"/>
          </a:xfrm>
          <a:prstGeom prst="rect">
            <a:avLst/>
          </a:prstGeom>
          <a:solidFill>
            <a:srgbClr val="D5E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801B243-A3A7-47D2-8938-607A2B9F7C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9" b="4206"/>
          <a:stretch/>
        </p:blipFill>
        <p:spPr>
          <a:xfrm>
            <a:off x="1624365" y="0"/>
            <a:ext cx="6937513" cy="6858000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E88704EC-57A2-4400-82A0-F128F641A15F}"/>
              </a:ext>
            </a:extLst>
          </p:cNvPr>
          <p:cNvSpPr/>
          <p:nvPr/>
        </p:nvSpPr>
        <p:spPr>
          <a:xfrm>
            <a:off x="6265672" y="4111752"/>
            <a:ext cx="2296205" cy="2035048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43D8261-0E03-434E-B586-7774298109AB}"/>
              </a:ext>
            </a:extLst>
          </p:cNvPr>
          <p:cNvSpPr/>
          <p:nvPr/>
        </p:nvSpPr>
        <p:spPr>
          <a:xfrm>
            <a:off x="1569834" y="0"/>
            <a:ext cx="1519332" cy="2454965"/>
          </a:xfrm>
          <a:prstGeom prst="rect">
            <a:avLst/>
          </a:prstGeom>
          <a:solidFill>
            <a:srgbClr val="D5E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BF92C26-16D7-49D3-9342-101E65CB3B6F}"/>
              </a:ext>
            </a:extLst>
          </p:cNvPr>
          <p:cNvSpPr txBox="1">
            <a:spLocks/>
          </p:cNvSpPr>
          <p:nvPr/>
        </p:nvSpPr>
        <p:spPr>
          <a:xfrm>
            <a:off x="444420" y="454502"/>
            <a:ext cx="6002440" cy="5231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ts val="0"/>
              </a:spcBef>
              <a:buNone/>
              <a:defRPr sz="38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4800" dirty="0">
                <a:solidFill>
                  <a:schemeClr val="tx1"/>
                </a:solidFill>
                <a:latin typeface="Bahnschrift SemiLight Condensed" panose="020B0502040204020203" pitchFamily="34" charset="0"/>
              </a:rPr>
              <a:t>Gaza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A9B624-D231-4A59-9056-1A6ED9DBC246}"/>
              </a:ext>
            </a:extLst>
          </p:cNvPr>
          <p:cNvSpPr txBox="1">
            <a:spLocks/>
          </p:cNvSpPr>
          <p:nvPr/>
        </p:nvSpPr>
        <p:spPr>
          <a:xfrm>
            <a:off x="444421" y="977678"/>
            <a:ext cx="2917704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dirty="0">
                <a:solidFill>
                  <a:srgbClr val="C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Challenges: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FCC633D-B04E-40B6-AFBA-18DAFF8E27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915" y="628340"/>
            <a:ext cx="501453" cy="50145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BA75C2B-5FE3-4621-8460-DC588EC656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043" y="1280686"/>
            <a:ext cx="501453" cy="50145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7777A91-07BE-43FF-A441-99811EB6C7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536" y="1061253"/>
            <a:ext cx="501453" cy="50145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F96BC7F-BD5F-43CC-BF6B-748DDD061A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448" y="1432180"/>
            <a:ext cx="501453" cy="50145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8298CA0-873F-4828-902F-17D7E41C29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15" y="2041780"/>
            <a:ext cx="501453" cy="50145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72090CD-FEA9-4DFD-869D-CDEFCF7051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039" y="2119752"/>
            <a:ext cx="501453" cy="50145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756784E-C524-4B72-99E7-39911265AA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547" y="2845349"/>
            <a:ext cx="501453" cy="50145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F2457C4-D4EF-4608-B4F5-686F8F54D7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755" y="3096075"/>
            <a:ext cx="501453" cy="50145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6D9A842-053C-4E54-A7DD-0BEB257DA1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685" y="3865164"/>
            <a:ext cx="501453" cy="50145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A27FD33-C334-4CCA-B84F-80C6CA352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746" y="3865163"/>
            <a:ext cx="501453" cy="50145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9EA2613D-F436-4102-AE1C-15E924D0F4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186" y="4634253"/>
            <a:ext cx="501453" cy="50145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AA2F67D-34E2-474F-AA19-85B34F279C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549" y="4744123"/>
            <a:ext cx="501453" cy="50145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93860C2-E9E4-4A02-8BD5-159A2AD7CA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367" y="5110854"/>
            <a:ext cx="501453" cy="50145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86CF5783-D65C-457C-961A-AA6164AC9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905" y="5803832"/>
            <a:ext cx="501453" cy="50145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A6622281-7589-43AC-9043-BDE8E98D47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257" y="5200458"/>
            <a:ext cx="501453" cy="50145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CBF4DA3-51DB-4604-96CC-066CB293C5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19" y="4386159"/>
            <a:ext cx="501453" cy="501453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B08CE54-0BBB-45C8-A654-B509F0C77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066" y="5592041"/>
            <a:ext cx="501453" cy="501453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E2035FD5-7ED5-4490-8927-3610A6AFC1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683" y="5108221"/>
            <a:ext cx="501453" cy="501453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54025AC-6535-4080-BD82-5CC451B60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546" y="4620511"/>
            <a:ext cx="501453" cy="501453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AC9E9D0-947B-4587-823A-D912FC5D5C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59" y="4092988"/>
            <a:ext cx="501453" cy="501453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3BE49C86-8C8C-471F-9537-21D5217E01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97" y="3433549"/>
            <a:ext cx="501453" cy="501453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308F90B-ADAE-4234-9562-60D149A60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051" y="3264813"/>
            <a:ext cx="501453" cy="501453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4CB6399A-B032-477C-AD06-78FD5EF6E2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679" y="2629542"/>
            <a:ext cx="501453" cy="501453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70B6E1B0-5BD8-4159-AEDF-9EAB374BF0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765" y="2482550"/>
            <a:ext cx="501453" cy="501453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5C0D6C2-72AA-4E39-A2A4-B2ED80FCF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305" y="1756953"/>
            <a:ext cx="501453" cy="501453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CBCB244C-2C89-493D-8426-10E033572E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365" y="1676145"/>
            <a:ext cx="501453" cy="501453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946D5875-DA68-4D47-A3C3-F18B68528E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755" y="1073306"/>
            <a:ext cx="501453" cy="501453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E627DF4E-CC59-4445-BCD0-66EB3EF18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031" y="1042925"/>
            <a:ext cx="501453" cy="501453"/>
          </a:xfrm>
          <a:prstGeom prst="rect">
            <a:avLst/>
          </a:prstGeom>
        </p:spPr>
      </p:pic>
      <p:sp>
        <p:nvSpPr>
          <p:cNvPr id="69" name="Title 1">
            <a:extLst>
              <a:ext uri="{FF2B5EF4-FFF2-40B4-BE49-F238E27FC236}">
                <a16:creationId xmlns:a16="http://schemas.microsoft.com/office/drawing/2014/main" id="{F06287A0-F31D-405D-86E6-4DE657A0F7CD}"/>
              </a:ext>
            </a:extLst>
          </p:cNvPr>
          <p:cNvSpPr txBox="1">
            <a:spLocks/>
          </p:cNvSpPr>
          <p:nvPr/>
        </p:nvSpPr>
        <p:spPr>
          <a:xfrm>
            <a:off x="8731221" y="407836"/>
            <a:ext cx="3474138" cy="16067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2800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1) Blockade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Restrictions of movement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Restrictions of trade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Restrictions of material entry (“dual-use” items)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4BD8438-A6C2-43AD-9A83-D6A0A76068AE}"/>
              </a:ext>
            </a:extLst>
          </p:cNvPr>
          <p:cNvSpPr txBox="1"/>
          <p:nvPr/>
        </p:nvSpPr>
        <p:spPr>
          <a:xfrm>
            <a:off x="8701485" y="1979956"/>
            <a:ext cx="338798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2) Destruction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3 wars in 6 years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Damage to infrastructure</a:t>
            </a:r>
            <a:endParaRPr lang="en-IE" sz="1000" dirty="0">
              <a:solidFill>
                <a:srgbClr val="CE171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fr-CH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E640510-08D1-4404-8575-F00E970BD462}"/>
              </a:ext>
            </a:extLst>
          </p:cNvPr>
          <p:cNvSpPr txBox="1"/>
          <p:nvPr/>
        </p:nvSpPr>
        <p:spPr>
          <a:xfrm>
            <a:off x="8616409" y="3106801"/>
            <a:ext cx="358694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3) Population</a:t>
            </a:r>
            <a:r>
              <a:rPr lang="en-IE" sz="1600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E" sz="2800" dirty="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growth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2 million in 2020 </a:t>
            </a: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               4 million by 2040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IE" sz="1000" dirty="0">
              <a:solidFill>
                <a:srgbClr val="CE171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fr-CH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F9A051C-3843-4655-AE67-C440ABF0FE2D}"/>
              </a:ext>
            </a:extLst>
          </p:cNvPr>
          <p:cNvSpPr txBox="1"/>
          <p:nvPr/>
        </p:nvSpPr>
        <p:spPr>
          <a:xfrm>
            <a:off x="8616408" y="4199546"/>
            <a:ext cx="343318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4) Unemployment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dirty="0">
                <a:latin typeface="Calibri Light" panose="020F0302020204030204" pitchFamily="34" charset="0"/>
                <a:cs typeface="Calibri Light" panose="020F0302020204030204" pitchFamily="34" charset="0"/>
              </a:rPr>
              <a:t>50% unemployment rate</a:t>
            </a:r>
            <a:endParaRPr lang="fr-CH" dirty="0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88800280-AEC1-4CC8-8983-027A3A5CD0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38" b="90665" l="9375" r="90313">
                        <a14:foregroundMark x1="33906" y1="90665" x2="35625" y2="87184"/>
                        <a14:foregroundMark x1="36563" y1="59968" x2="38594" y2="59968"/>
                        <a14:foregroundMark x1="36094" y1="58070" x2="36094" y2="58070"/>
                        <a14:foregroundMark x1="78906" y1="6487" x2="83281" y2="12025"/>
                        <a14:foregroundMark x1="83281" y1="12025" x2="90313" y2="16456"/>
                        <a14:foregroundMark x1="90313" y1="16456" x2="88281" y2="22310"/>
                        <a14:foregroundMark x1="78125" y1="5538" x2="79375" y2="6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939" b="53291"/>
          <a:stretch/>
        </p:blipFill>
        <p:spPr>
          <a:xfrm>
            <a:off x="1624155" y="0"/>
            <a:ext cx="6937513" cy="3343945"/>
          </a:xfrm>
          <a:prstGeom prst="rect">
            <a:avLst/>
          </a:prstGeom>
        </p:spPr>
      </p:pic>
      <p:pic>
        <p:nvPicPr>
          <p:cNvPr id="53" name="Picture 52" descr="Image result for ICRC logo">
            <a:extLst>
              <a:ext uri="{FF2B5EF4-FFF2-40B4-BE49-F238E27FC236}">
                <a16:creationId xmlns:a16="http://schemas.microsoft.com/office/drawing/2014/main" id="{6D110B55-6E24-4A4D-AC20-8BB7DABA80D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743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5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"/>
                            </p:stCondLst>
                            <p:childTnLst>
                              <p:par>
                                <p:cTn id="2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uiExpand="1" build="p"/>
      <p:bldP spid="7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F702BE-A8A4-4684-9A2B-4C3CF25F1A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771" y="0"/>
            <a:ext cx="4824901" cy="6844524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7ADAE91-3859-44CE-9034-4C443B78BD17}"/>
              </a:ext>
            </a:extLst>
          </p:cNvPr>
          <p:cNvSpPr txBox="1">
            <a:spLocks/>
          </p:cNvSpPr>
          <p:nvPr/>
        </p:nvSpPr>
        <p:spPr>
          <a:xfrm>
            <a:off x="444420" y="454502"/>
            <a:ext cx="6002440" cy="5231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ts val="0"/>
              </a:spcBef>
              <a:buNone/>
              <a:defRPr sz="38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4800" dirty="0">
                <a:solidFill>
                  <a:schemeClr val="tx1"/>
                </a:solidFill>
                <a:latin typeface="Bahnschrift SemiLight Condensed" panose="020B0502040204020203" pitchFamily="34" charset="0"/>
              </a:rPr>
              <a:t>Gaza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3A7D83-0ED3-4EA3-B301-A6E21062947F}"/>
              </a:ext>
            </a:extLst>
          </p:cNvPr>
          <p:cNvSpPr txBox="1">
            <a:spLocks/>
          </p:cNvSpPr>
          <p:nvPr/>
        </p:nvSpPr>
        <p:spPr>
          <a:xfrm>
            <a:off x="444421" y="977678"/>
            <a:ext cx="2917704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Electricity: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D1E1CA-8D65-4F9A-AB7A-AEDA0AC8E62A}"/>
              </a:ext>
            </a:extLst>
          </p:cNvPr>
          <p:cNvSpPr txBox="1"/>
          <p:nvPr/>
        </p:nvSpPr>
        <p:spPr>
          <a:xfrm>
            <a:off x="7875182" y="362671"/>
            <a:ext cx="3353430" cy="5283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fr-CH" dirty="0" err="1">
                <a:solidFill>
                  <a:schemeClr val="tx1"/>
                </a:solidFill>
              </a:rPr>
              <a:t>Electricity</a:t>
            </a:r>
            <a:r>
              <a:rPr lang="fr-CH" dirty="0">
                <a:solidFill>
                  <a:schemeClr val="tx1"/>
                </a:solidFill>
              </a:rPr>
              <a:t> Sources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F14043-E47D-4F8E-A6D6-EE7F96488973}"/>
              </a:ext>
            </a:extLst>
          </p:cNvPr>
          <p:cNvSpPr txBox="1"/>
          <p:nvPr/>
        </p:nvSpPr>
        <p:spPr>
          <a:xfrm>
            <a:off x="7875182" y="1149977"/>
            <a:ext cx="2927497" cy="9446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fr-CH" sz="2400" dirty="0" err="1"/>
              <a:t>Israeli</a:t>
            </a:r>
            <a:r>
              <a:rPr lang="fr-CH" sz="2400" dirty="0"/>
              <a:t> Lines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H" dirty="0"/>
              <a:t>10 </a:t>
            </a:r>
            <a:r>
              <a:rPr lang="fr-CH" dirty="0" err="1"/>
              <a:t>lines</a:t>
            </a:r>
            <a:r>
              <a:rPr lang="fr-CH" dirty="0"/>
              <a:t>, up to 120 MW</a:t>
            </a:r>
          </a:p>
          <a:p>
            <a:pPr lvl="1"/>
            <a:endParaRPr lang="fr-CH" sz="1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DBCAEB-CCA9-4DB2-9D7A-4270A2F828A8}"/>
              </a:ext>
            </a:extLst>
          </p:cNvPr>
          <p:cNvSpPr txBox="1"/>
          <p:nvPr/>
        </p:nvSpPr>
        <p:spPr>
          <a:xfrm>
            <a:off x="7875181" y="1993493"/>
            <a:ext cx="2927497" cy="9446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fr-CH" sz="2400" dirty="0" err="1"/>
              <a:t>Egypt</a:t>
            </a:r>
            <a:r>
              <a:rPr lang="fr-CH" sz="2400" dirty="0"/>
              <a:t> Lines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H" dirty="0"/>
              <a:t>3 </a:t>
            </a:r>
            <a:r>
              <a:rPr lang="fr-CH" dirty="0" err="1"/>
              <a:t>lines</a:t>
            </a:r>
            <a:r>
              <a:rPr lang="fr-CH" dirty="0"/>
              <a:t>, up to 28 MW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H" dirty="0"/>
              <a:t>0 MW </a:t>
            </a:r>
            <a:r>
              <a:rPr lang="fr-CH" dirty="0" err="1"/>
              <a:t>since</a:t>
            </a:r>
            <a:r>
              <a:rPr lang="fr-CH" dirty="0"/>
              <a:t> 2018</a:t>
            </a:r>
          </a:p>
          <a:p>
            <a:pPr lvl="1"/>
            <a:endParaRPr lang="fr-CH" sz="14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65522D-D40D-4E07-BED0-5E9779795814}"/>
              </a:ext>
            </a:extLst>
          </p:cNvPr>
          <p:cNvSpPr txBox="1"/>
          <p:nvPr/>
        </p:nvSpPr>
        <p:spPr>
          <a:xfrm>
            <a:off x="7875180" y="3078123"/>
            <a:ext cx="3595331" cy="170652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fr-CH" sz="2400" dirty="0"/>
              <a:t>Gaza Power Plant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H" dirty="0"/>
              <a:t>20 – 80 MW; </a:t>
            </a:r>
            <a:r>
              <a:rPr lang="fr-CH" dirty="0" err="1"/>
              <a:t>damaged</a:t>
            </a:r>
            <a:r>
              <a:rPr lang="fr-CH" dirty="0"/>
              <a:t> by </a:t>
            </a:r>
            <a:r>
              <a:rPr lang="fr-CH" dirty="0" err="1"/>
              <a:t>airstrikes</a:t>
            </a:r>
            <a:r>
              <a:rPr lang="fr-CH" dirty="0"/>
              <a:t> in 2014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H" dirty="0"/>
              <a:t>66% of fuel </a:t>
            </a:r>
            <a:r>
              <a:rPr lang="fr-CH" dirty="0" err="1"/>
              <a:t>donated</a:t>
            </a:r>
            <a:r>
              <a:rPr lang="fr-CH" dirty="0"/>
              <a:t> by Qatar</a:t>
            </a:r>
          </a:p>
          <a:p>
            <a:pPr lvl="1"/>
            <a:endParaRPr lang="fr-CH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0AE63D-30A8-40F8-999B-CCD51DB7F0A5}"/>
              </a:ext>
            </a:extLst>
          </p:cNvPr>
          <p:cNvSpPr txBox="1"/>
          <p:nvPr/>
        </p:nvSpPr>
        <p:spPr>
          <a:xfrm>
            <a:off x="7875180" y="5025761"/>
            <a:ext cx="3448495" cy="103479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ctr"/>
            <a:r>
              <a:rPr lang="fr-CH" sz="2400" b="1" dirty="0"/>
              <a:t>All </a:t>
            </a:r>
            <a:r>
              <a:rPr lang="fr-CH" sz="2400" b="1" dirty="0" err="1"/>
              <a:t>three</a:t>
            </a:r>
            <a:r>
              <a:rPr lang="fr-CH" sz="2400" b="1" dirty="0"/>
              <a:t> sources </a:t>
            </a:r>
            <a:r>
              <a:rPr lang="fr-CH" sz="2400" b="1" dirty="0" err="1"/>
              <a:t>highly</a:t>
            </a:r>
            <a:r>
              <a:rPr lang="fr-CH" sz="2400" b="1" dirty="0"/>
              <a:t> </a:t>
            </a:r>
            <a:r>
              <a:rPr lang="fr-CH" sz="2400" b="1" dirty="0" err="1"/>
              <a:t>dependent</a:t>
            </a:r>
            <a:r>
              <a:rPr lang="fr-CH" sz="2400" b="1" dirty="0"/>
              <a:t> on </a:t>
            </a:r>
            <a:r>
              <a:rPr lang="fr-CH" sz="2400" b="1" dirty="0" err="1"/>
              <a:t>outside</a:t>
            </a:r>
            <a:r>
              <a:rPr lang="fr-CH" sz="2400" b="1" dirty="0"/>
              <a:t> world</a:t>
            </a:r>
            <a:endParaRPr lang="fr-CH" b="1" dirty="0"/>
          </a:p>
          <a:p>
            <a:pPr lvl="1" algn="ctr"/>
            <a:endParaRPr lang="fr-CH" sz="1400" b="1" dirty="0"/>
          </a:p>
        </p:txBody>
      </p:sp>
      <p:pic>
        <p:nvPicPr>
          <p:cNvPr id="14" name="Picture 13" descr="Image result for ICRC logo">
            <a:extLst>
              <a:ext uri="{FF2B5EF4-FFF2-40B4-BE49-F238E27FC236}">
                <a16:creationId xmlns:a16="http://schemas.microsoft.com/office/drawing/2014/main" id="{2EEA7B14-77DD-4809-9516-506F6D239E9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454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F702BE-A8A4-4684-9A2B-4C3CF25F1A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771" y="0"/>
            <a:ext cx="4824901" cy="6844524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7ADAE91-3859-44CE-9034-4C443B78BD17}"/>
              </a:ext>
            </a:extLst>
          </p:cNvPr>
          <p:cNvSpPr txBox="1">
            <a:spLocks/>
          </p:cNvSpPr>
          <p:nvPr/>
        </p:nvSpPr>
        <p:spPr>
          <a:xfrm>
            <a:off x="444420" y="454502"/>
            <a:ext cx="6002440" cy="5231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ts val="0"/>
              </a:spcBef>
              <a:buNone/>
              <a:defRPr sz="38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4800" dirty="0">
                <a:solidFill>
                  <a:schemeClr val="tx1"/>
                </a:solidFill>
                <a:latin typeface="Bahnschrift SemiLight Condensed" panose="020B0502040204020203" pitchFamily="34" charset="0"/>
              </a:rPr>
              <a:t>Gaza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3A7D83-0ED3-4EA3-B301-A6E21062947F}"/>
              </a:ext>
            </a:extLst>
          </p:cNvPr>
          <p:cNvSpPr txBox="1">
            <a:spLocks/>
          </p:cNvSpPr>
          <p:nvPr/>
        </p:nvSpPr>
        <p:spPr>
          <a:xfrm>
            <a:off x="444421" y="977678"/>
            <a:ext cx="2917704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Electricity: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D1E1CA-8D65-4F9A-AB7A-AEDA0AC8E62A}"/>
              </a:ext>
            </a:extLst>
          </p:cNvPr>
          <p:cNvSpPr txBox="1"/>
          <p:nvPr/>
        </p:nvSpPr>
        <p:spPr>
          <a:xfrm>
            <a:off x="7840457" y="362671"/>
            <a:ext cx="4316818" cy="5283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fr-CH" dirty="0">
                <a:solidFill>
                  <a:schemeClr val="tx1"/>
                </a:solidFill>
              </a:rPr>
              <a:t>Inefficient </a:t>
            </a:r>
            <a:r>
              <a:rPr lang="fr-CH" dirty="0" err="1">
                <a:solidFill>
                  <a:schemeClr val="tx1"/>
                </a:solidFill>
              </a:rPr>
              <a:t>Electricity</a:t>
            </a:r>
            <a:r>
              <a:rPr lang="fr-CH" dirty="0">
                <a:solidFill>
                  <a:schemeClr val="tx1"/>
                </a:solidFill>
              </a:rPr>
              <a:t> </a:t>
            </a:r>
            <a:r>
              <a:rPr lang="fr-CH" dirty="0" err="1">
                <a:solidFill>
                  <a:schemeClr val="tx1"/>
                </a:solidFill>
              </a:rPr>
              <a:t>Grid</a:t>
            </a:r>
            <a:r>
              <a:rPr lang="fr-CH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F14043-E47D-4F8E-A6D6-EE7F96488973}"/>
              </a:ext>
            </a:extLst>
          </p:cNvPr>
          <p:cNvSpPr txBox="1"/>
          <p:nvPr/>
        </p:nvSpPr>
        <p:spPr>
          <a:xfrm>
            <a:off x="7875182" y="1149977"/>
            <a:ext cx="4104615" cy="5283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400" dirty="0">
                <a:solidFill>
                  <a:schemeClr val="tx1"/>
                </a:solidFill>
              </a:rPr>
              <a:t>Manual </a:t>
            </a:r>
            <a:r>
              <a:rPr lang="fr-CH" sz="2400" dirty="0" err="1">
                <a:solidFill>
                  <a:schemeClr val="tx1"/>
                </a:solidFill>
              </a:rPr>
              <a:t>operations</a:t>
            </a:r>
            <a:r>
              <a:rPr lang="fr-CH" sz="2400" dirty="0">
                <a:solidFill>
                  <a:schemeClr val="tx1"/>
                </a:solidFill>
              </a:rPr>
              <a:t> of switches</a:t>
            </a:r>
          </a:p>
          <a:p>
            <a:pPr lvl="1"/>
            <a:endParaRPr lang="fr-CH" sz="14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AE3388-310B-4977-AF36-DE1D20A9CEC3}"/>
              </a:ext>
            </a:extLst>
          </p:cNvPr>
          <p:cNvSpPr txBox="1"/>
          <p:nvPr/>
        </p:nvSpPr>
        <p:spPr>
          <a:xfrm>
            <a:off x="7875181" y="1770210"/>
            <a:ext cx="3872397" cy="5283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400" dirty="0" err="1">
                <a:solidFill>
                  <a:schemeClr val="tx1"/>
                </a:solidFill>
              </a:rPr>
              <a:t>Lack</a:t>
            </a:r>
            <a:r>
              <a:rPr lang="fr-CH" sz="2400" dirty="0">
                <a:solidFill>
                  <a:schemeClr val="tx1"/>
                </a:solidFill>
              </a:rPr>
              <a:t> of connections </a:t>
            </a:r>
            <a:r>
              <a:rPr lang="fr-CH" sz="2400" dirty="0" err="1">
                <a:solidFill>
                  <a:schemeClr val="tx1"/>
                </a:solidFill>
              </a:rPr>
              <a:t>between</a:t>
            </a:r>
            <a:r>
              <a:rPr lang="fr-CH" sz="2400" dirty="0">
                <a:solidFill>
                  <a:schemeClr val="tx1"/>
                </a:solidFill>
              </a:rPr>
              <a:t> </a:t>
            </a:r>
            <a:r>
              <a:rPr lang="fr-CH" sz="2400" dirty="0" err="1">
                <a:solidFill>
                  <a:schemeClr val="tx1"/>
                </a:solidFill>
              </a:rPr>
              <a:t>supply</a:t>
            </a:r>
            <a:r>
              <a:rPr lang="fr-CH" sz="2400" dirty="0">
                <a:solidFill>
                  <a:schemeClr val="tx1"/>
                </a:solidFill>
              </a:rPr>
              <a:t> </a:t>
            </a:r>
            <a:r>
              <a:rPr lang="fr-CH" sz="2400" dirty="0" err="1">
                <a:solidFill>
                  <a:schemeClr val="tx1"/>
                </a:solidFill>
              </a:rPr>
              <a:t>lines</a:t>
            </a:r>
            <a:endParaRPr lang="fr-CH" sz="2400" dirty="0">
              <a:solidFill>
                <a:schemeClr val="tx1"/>
              </a:solidFill>
            </a:endParaRPr>
          </a:p>
          <a:p>
            <a:pPr lvl="1"/>
            <a:endParaRPr lang="fr-CH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036EC3-95ED-4330-8BAE-E0BFB3F7D865}"/>
              </a:ext>
            </a:extLst>
          </p:cNvPr>
          <p:cNvSpPr txBox="1"/>
          <p:nvPr/>
        </p:nvSpPr>
        <p:spPr>
          <a:xfrm>
            <a:off x="7875181" y="2688613"/>
            <a:ext cx="3872397" cy="5283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400" dirty="0">
                <a:solidFill>
                  <a:schemeClr val="tx1"/>
                </a:solidFill>
              </a:rPr>
              <a:t>No </a:t>
            </a:r>
            <a:r>
              <a:rPr lang="fr-CH" sz="2400" dirty="0" err="1">
                <a:solidFill>
                  <a:schemeClr val="tx1"/>
                </a:solidFill>
              </a:rPr>
              <a:t>demand</a:t>
            </a:r>
            <a:r>
              <a:rPr lang="fr-CH" sz="2400" dirty="0">
                <a:solidFill>
                  <a:schemeClr val="tx1"/>
                </a:solidFill>
              </a:rPr>
              <a:t> data</a:t>
            </a:r>
          </a:p>
          <a:p>
            <a:pPr lvl="1"/>
            <a:endParaRPr lang="fr-CH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537218-242D-411E-9DDA-4D51F6578139}"/>
              </a:ext>
            </a:extLst>
          </p:cNvPr>
          <p:cNvSpPr txBox="1"/>
          <p:nvPr/>
        </p:nvSpPr>
        <p:spPr>
          <a:xfrm>
            <a:off x="7875181" y="3308846"/>
            <a:ext cx="3872397" cy="5283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400" dirty="0">
                <a:solidFill>
                  <a:schemeClr val="tx1"/>
                </a:solidFill>
              </a:rPr>
              <a:t>High </a:t>
            </a:r>
            <a:r>
              <a:rPr lang="fr-CH" sz="2400" dirty="0" err="1">
                <a:solidFill>
                  <a:schemeClr val="tx1"/>
                </a:solidFill>
              </a:rPr>
              <a:t>losses</a:t>
            </a:r>
            <a:endParaRPr lang="fr-CH" sz="2400" dirty="0">
              <a:solidFill>
                <a:schemeClr val="tx1"/>
              </a:solidFill>
            </a:endParaRPr>
          </a:p>
          <a:p>
            <a:pPr lvl="1"/>
            <a:endParaRPr lang="fr-CH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174FDB-89A0-4A64-858A-C1AADA945963}"/>
              </a:ext>
            </a:extLst>
          </p:cNvPr>
          <p:cNvSpPr txBox="1"/>
          <p:nvPr/>
        </p:nvSpPr>
        <p:spPr>
          <a:xfrm>
            <a:off x="7875181" y="3929079"/>
            <a:ext cx="3872397" cy="5283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fr-FR"/>
            </a:defPPr>
            <a:lvl1pPr indent="0" defTabSz="1197317">
              <a:lnSpc>
                <a:spcPts val="3400"/>
              </a:lnSpc>
              <a:spcBef>
                <a:spcPts val="0"/>
              </a:spcBef>
              <a:buNone/>
              <a:defRPr sz="3200">
                <a:solidFill>
                  <a:srgbClr val="CE171E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400" dirty="0">
                <a:solidFill>
                  <a:schemeClr val="tx1"/>
                </a:solidFill>
              </a:rPr>
              <a:t>Low revenue collection rates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H" sz="2400" dirty="0">
              <a:solidFill>
                <a:schemeClr val="tx1"/>
              </a:solidFill>
            </a:endParaRPr>
          </a:p>
          <a:p>
            <a:pPr lvl="1"/>
            <a:endParaRPr lang="fr-CH" sz="1400" b="1" dirty="0"/>
          </a:p>
        </p:txBody>
      </p:sp>
      <p:pic>
        <p:nvPicPr>
          <p:cNvPr id="12" name="Picture 11" descr="Image result for ICRC logo">
            <a:extLst>
              <a:ext uri="{FF2B5EF4-FFF2-40B4-BE49-F238E27FC236}">
                <a16:creationId xmlns:a16="http://schemas.microsoft.com/office/drawing/2014/main" id="{C6BB853A-D51C-462B-9512-9CDF36783B4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826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0A70A47-BC6E-4FF9-A6E3-C737E752F68B}"/>
              </a:ext>
            </a:extLst>
          </p:cNvPr>
          <p:cNvSpPr/>
          <p:nvPr/>
        </p:nvSpPr>
        <p:spPr>
          <a:xfrm>
            <a:off x="0" y="4646428"/>
            <a:ext cx="3115340" cy="12546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73B4F7-8BE7-4E40-94FF-31AA567E9D49}"/>
              </a:ext>
            </a:extLst>
          </p:cNvPr>
          <p:cNvSpPr/>
          <p:nvPr/>
        </p:nvSpPr>
        <p:spPr>
          <a:xfrm>
            <a:off x="0" y="5901070"/>
            <a:ext cx="12192000" cy="95693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665DC94-F1B2-42B3-92A9-098DBE6F5A18}"/>
              </a:ext>
            </a:extLst>
          </p:cNvPr>
          <p:cNvSpPr/>
          <p:nvPr/>
        </p:nvSpPr>
        <p:spPr>
          <a:xfrm>
            <a:off x="-153030" y="3991420"/>
            <a:ext cx="12498060" cy="2184790"/>
          </a:xfrm>
          <a:custGeom>
            <a:avLst/>
            <a:gdLst>
              <a:gd name="connsiteX0" fmla="*/ 0 w 12448674"/>
              <a:gd name="connsiteY0" fmla="*/ 1605593 h 2231235"/>
              <a:gd name="connsiteX1" fmla="*/ 1716505 w 12448674"/>
              <a:gd name="connsiteY1" fmla="*/ 1589551 h 2231235"/>
              <a:gd name="connsiteX2" fmla="*/ 3577389 w 12448674"/>
              <a:gd name="connsiteY2" fmla="*/ 450561 h 2231235"/>
              <a:gd name="connsiteX3" fmla="*/ 6112042 w 12448674"/>
              <a:gd name="connsiteY3" fmla="*/ 418477 h 2231235"/>
              <a:gd name="connsiteX4" fmla="*/ 8245642 w 12448674"/>
              <a:gd name="connsiteY4" fmla="*/ 1382 h 2231235"/>
              <a:gd name="connsiteX5" fmla="*/ 10796337 w 12448674"/>
              <a:gd name="connsiteY5" fmla="*/ 578898 h 2231235"/>
              <a:gd name="connsiteX6" fmla="*/ 12224084 w 12448674"/>
              <a:gd name="connsiteY6" fmla="*/ 643067 h 2231235"/>
              <a:gd name="connsiteX7" fmla="*/ 12448674 w 12448674"/>
              <a:gd name="connsiteY7" fmla="*/ 2231235 h 2231235"/>
              <a:gd name="connsiteX0" fmla="*/ 0 w 12224084"/>
              <a:gd name="connsiteY0" fmla="*/ 1605593 h 1704520"/>
              <a:gd name="connsiteX1" fmla="*/ 1716505 w 12224084"/>
              <a:gd name="connsiteY1" fmla="*/ 1589551 h 1704520"/>
              <a:gd name="connsiteX2" fmla="*/ 3577389 w 12224084"/>
              <a:gd name="connsiteY2" fmla="*/ 450561 h 1704520"/>
              <a:gd name="connsiteX3" fmla="*/ 6112042 w 12224084"/>
              <a:gd name="connsiteY3" fmla="*/ 418477 h 1704520"/>
              <a:gd name="connsiteX4" fmla="*/ 8245642 w 12224084"/>
              <a:gd name="connsiteY4" fmla="*/ 1382 h 1704520"/>
              <a:gd name="connsiteX5" fmla="*/ 10796337 w 12224084"/>
              <a:gd name="connsiteY5" fmla="*/ 578898 h 1704520"/>
              <a:gd name="connsiteX6" fmla="*/ 12224084 w 12224084"/>
              <a:gd name="connsiteY6" fmla="*/ 643067 h 1704520"/>
              <a:gd name="connsiteX0" fmla="*/ 0 w 12224084"/>
              <a:gd name="connsiteY0" fmla="*/ 1605593 h 1704520"/>
              <a:gd name="connsiteX1" fmla="*/ 1716505 w 12224084"/>
              <a:gd name="connsiteY1" fmla="*/ 1589551 h 1704520"/>
              <a:gd name="connsiteX2" fmla="*/ 3577389 w 12224084"/>
              <a:gd name="connsiteY2" fmla="*/ 450561 h 1704520"/>
              <a:gd name="connsiteX3" fmla="*/ 6112042 w 12224084"/>
              <a:gd name="connsiteY3" fmla="*/ 418477 h 1704520"/>
              <a:gd name="connsiteX4" fmla="*/ 8245642 w 12224084"/>
              <a:gd name="connsiteY4" fmla="*/ 1382 h 1704520"/>
              <a:gd name="connsiteX5" fmla="*/ 10796337 w 12224084"/>
              <a:gd name="connsiteY5" fmla="*/ 578898 h 1704520"/>
              <a:gd name="connsiteX6" fmla="*/ 12224084 w 12224084"/>
              <a:gd name="connsiteY6" fmla="*/ 643067 h 1704520"/>
              <a:gd name="connsiteX0" fmla="*/ 0 w 12339531"/>
              <a:gd name="connsiteY0" fmla="*/ 1605593 h 1704520"/>
              <a:gd name="connsiteX1" fmla="*/ 1716505 w 12339531"/>
              <a:gd name="connsiteY1" fmla="*/ 1589551 h 1704520"/>
              <a:gd name="connsiteX2" fmla="*/ 3577389 w 12339531"/>
              <a:gd name="connsiteY2" fmla="*/ 450561 h 1704520"/>
              <a:gd name="connsiteX3" fmla="*/ 6112042 w 12339531"/>
              <a:gd name="connsiteY3" fmla="*/ 418477 h 1704520"/>
              <a:gd name="connsiteX4" fmla="*/ 8245642 w 12339531"/>
              <a:gd name="connsiteY4" fmla="*/ 1382 h 1704520"/>
              <a:gd name="connsiteX5" fmla="*/ 10796337 w 12339531"/>
              <a:gd name="connsiteY5" fmla="*/ 578898 h 1704520"/>
              <a:gd name="connsiteX6" fmla="*/ 12224084 w 12339531"/>
              <a:gd name="connsiteY6" fmla="*/ 643067 h 1704520"/>
              <a:gd name="connsiteX7" fmla="*/ 12256168 w 12339531"/>
              <a:gd name="connsiteY7" fmla="*/ 628707 h 1704520"/>
              <a:gd name="connsiteX0" fmla="*/ 0 w 12352169"/>
              <a:gd name="connsiteY0" fmla="*/ 1605593 h 2024375"/>
              <a:gd name="connsiteX1" fmla="*/ 1716505 w 12352169"/>
              <a:gd name="connsiteY1" fmla="*/ 1589551 h 2024375"/>
              <a:gd name="connsiteX2" fmla="*/ 3577389 w 12352169"/>
              <a:gd name="connsiteY2" fmla="*/ 450561 h 2024375"/>
              <a:gd name="connsiteX3" fmla="*/ 6112042 w 12352169"/>
              <a:gd name="connsiteY3" fmla="*/ 418477 h 2024375"/>
              <a:gd name="connsiteX4" fmla="*/ 8245642 w 12352169"/>
              <a:gd name="connsiteY4" fmla="*/ 1382 h 2024375"/>
              <a:gd name="connsiteX5" fmla="*/ 10796337 w 12352169"/>
              <a:gd name="connsiteY5" fmla="*/ 578898 h 2024375"/>
              <a:gd name="connsiteX6" fmla="*/ 12224084 w 12352169"/>
              <a:gd name="connsiteY6" fmla="*/ 643067 h 2024375"/>
              <a:gd name="connsiteX7" fmla="*/ 12288252 w 12352169"/>
              <a:gd name="connsiteY7" fmla="*/ 2024370 h 2024375"/>
              <a:gd name="connsiteX0" fmla="*/ 0 w 12352169"/>
              <a:gd name="connsiteY0" fmla="*/ 1605593 h 2024375"/>
              <a:gd name="connsiteX1" fmla="*/ 1716505 w 12352169"/>
              <a:gd name="connsiteY1" fmla="*/ 1589551 h 2024375"/>
              <a:gd name="connsiteX2" fmla="*/ 3577389 w 12352169"/>
              <a:gd name="connsiteY2" fmla="*/ 450561 h 2024375"/>
              <a:gd name="connsiteX3" fmla="*/ 6112042 w 12352169"/>
              <a:gd name="connsiteY3" fmla="*/ 418477 h 2024375"/>
              <a:gd name="connsiteX4" fmla="*/ 8245642 w 12352169"/>
              <a:gd name="connsiteY4" fmla="*/ 1382 h 2024375"/>
              <a:gd name="connsiteX5" fmla="*/ 10796337 w 12352169"/>
              <a:gd name="connsiteY5" fmla="*/ 578898 h 2024375"/>
              <a:gd name="connsiteX6" fmla="*/ 12224084 w 12352169"/>
              <a:gd name="connsiteY6" fmla="*/ 643067 h 2024375"/>
              <a:gd name="connsiteX7" fmla="*/ 12288252 w 12352169"/>
              <a:gd name="connsiteY7" fmla="*/ 2024370 h 2024375"/>
              <a:gd name="connsiteX0" fmla="*/ 0 w 12288252"/>
              <a:gd name="connsiteY0" fmla="*/ 1605593 h 2024376"/>
              <a:gd name="connsiteX1" fmla="*/ 1716505 w 12288252"/>
              <a:gd name="connsiteY1" fmla="*/ 1589551 h 2024376"/>
              <a:gd name="connsiteX2" fmla="*/ 3577389 w 12288252"/>
              <a:gd name="connsiteY2" fmla="*/ 450561 h 2024376"/>
              <a:gd name="connsiteX3" fmla="*/ 6112042 w 12288252"/>
              <a:gd name="connsiteY3" fmla="*/ 418477 h 2024376"/>
              <a:gd name="connsiteX4" fmla="*/ 8245642 w 12288252"/>
              <a:gd name="connsiteY4" fmla="*/ 1382 h 2024376"/>
              <a:gd name="connsiteX5" fmla="*/ 10796337 w 12288252"/>
              <a:gd name="connsiteY5" fmla="*/ 578898 h 2024376"/>
              <a:gd name="connsiteX6" fmla="*/ 12224084 w 12288252"/>
              <a:gd name="connsiteY6" fmla="*/ 643067 h 2024376"/>
              <a:gd name="connsiteX7" fmla="*/ 12288252 w 12288252"/>
              <a:gd name="connsiteY7" fmla="*/ 2024370 h 2024376"/>
              <a:gd name="connsiteX0" fmla="*/ 0 w 12288252"/>
              <a:gd name="connsiteY0" fmla="*/ 1605593 h 2024376"/>
              <a:gd name="connsiteX1" fmla="*/ 1716505 w 12288252"/>
              <a:gd name="connsiteY1" fmla="*/ 1589551 h 2024376"/>
              <a:gd name="connsiteX2" fmla="*/ 3577389 w 12288252"/>
              <a:gd name="connsiteY2" fmla="*/ 450561 h 2024376"/>
              <a:gd name="connsiteX3" fmla="*/ 6112042 w 12288252"/>
              <a:gd name="connsiteY3" fmla="*/ 418477 h 2024376"/>
              <a:gd name="connsiteX4" fmla="*/ 8245642 w 12288252"/>
              <a:gd name="connsiteY4" fmla="*/ 1382 h 2024376"/>
              <a:gd name="connsiteX5" fmla="*/ 10796337 w 12288252"/>
              <a:gd name="connsiteY5" fmla="*/ 578898 h 2024376"/>
              <a:gd name="connsiteX6" fmla="*/ 12224084 w 12288252"/>
              <a:gd name="connsiteY6" fmla="*/ 643067 h 2024376"/>
              <a:gd name="connsiteX7" fmla="*/ 12288252 w 12288252"/>
              <a:gd name="connsiteY7" fmla="*/ 2024370 h 2024376"/>
              <a:gd name="connsiteX0" fmla="*/ 0 w 12288252"/>
              <a:gd name="connsiteY0" fmla="*/ 1605593 h 2024377"/>
              <a:gd name="connsiteX1" fmla="*/ 1716505 w 12288252"/>
              <a:gd name="connsiteY1" fmla="*/ 1589551 h 2024377"/>
              <a:gd name="connsiteX2" fmla="*/ 3577389 w 12288252"/>
              <a:gd name="connsiteY2" fmla="*/ 450561 h 2024377"/>
              <a:gd name="connsiteX3" fmla="*/ 6112042 w 12288252"/>
              <a:gd name="connsiteY3" fmla="*/ 418477 h 2024377"/>
              <a:gd name="connsiteX4" fmla="*/ 8245642 w 12288252"/>
              <a:gd name="connsiteY4" fmla="*/ 1382 h 2024377"/>
              <a:gd name="connsiteX5" fmla="*/ 10796337 w 12288252"/>
              <a:gd name="connsiteY5" fmla="*/ 578898 h 2024377"/>
              <a:gd name="connsiteX6" fmla="*/ 12224084 w 12288252"/>
              <a:gd name="connsiteY6" fmla="*/ 643067 h 2024377"/>
              <a:gd name="connsiteX7" fmla="*/ 12288252 w 12288252"/>
              <a:gd name="connsiteY7" fmla="*/ 2024370 h 2024377"/>
              <a:gd name="connsiteX0" fmla="*/ 0 w 12369723"/>
              <a:gd name="connsiteY0" fmla="*/ 1605593 h 2024377"/>
              <a:gd name="connsiteX1" fmla="*/ 1716505 w 12369723"/>
              <a:gd name="connsiteY1" fmla="*/ 1589551 h 2024377"/>
              <a:gd name="connsiteX2" fmla="*/ 3577389 w 12369723"/>
              <a:gd name="connsiteY2" fmla="*/ 450561 h 2024377"/>
              <a:gd name="connsiteX3" fmla="*/ 6112042 w 12369723"/>
              <a:gd name="connsiteY3" fmla="*/ 418477 h 2024377"/>
              <a:gd name="connsiteX4" fmla="*/ 8245642 w 12369723"/>
              <a:gd name="connsiteY4" fmla="*/ 1382 h 2024377"/>
              <a:gd name="connsiteX5" fmla="*/ 10796337 w 12369723"/>
              <a:gd name="connsiteY5" fmla="*/ 578898 h 2024377"/>
              <a:gd name="connsiteX6" fmla="*/ 12368463 w 12369723"/>
              <a:gd name="connsiteY6" fmla="*/ 691193 h 2024377"/>
              <a:gd name="connsiteX7" fmla="*/ 12288252 w 12369723"/>
              <a:gd name="connsiteY7" fmla="*/ 2024370 h 2024377"/>
              <a:gd name="connsiteX0" fmla="*/ 0 w 12369723"/>
              <a:gd name="connsiteY0" fmla="*/ 1605593 h 2138129"/>
              <a:gd name="connsiteX1" fmla="*/ 1716505 w 12369723"/>
              <a:gd name="connsiteY1" fmla="*/ 1589551 h 2138129"/>
              <a:gd name="connsiteX2" fmla="*/ 3577389 w 12369723"/>
              <a:gd name="connsiteY2" fmla="*/ 450561 h 2138129"/>
              <a:gd name="connsiteX3" fmla="*/ 6112042 w 12369723"/>
              <a:gd name="connsiteY3" fmla="*/ 418477 h 2138129"/>
              <a:gd name="connsiteX4" fmla="*/ 8245642 w 12369723"/>
              <a:gd name="connsiteY4" fmla="*/ 1382 h 2138129"/>
              <a:gd name="connsiteX5" fmla="*/ 10796337 w 12369723"/>
              <a:gd name="connsiteY5" fmla="*/ 578898 h 2138129"/>
              <a:gd name="connsiteX6" fmla="*/ 12368463 w 12369723"/>
              <a:gd name="connsiteY6" fmla="*/ 691193 h 2138129"/>
              <a:gd name="connsiteX7" fmla="*/ 12288252 w 12369723"/>
              <a:gd name="connsiteY7" fmla="*/ 2024370 h 2138129"/>
              <a:gd name="connsiteX8" fmla="*/ 12304295 w 12369723"/>
              <a:gd name="connsiteY8" fmla="*/ 2072496 h 2138129"/>
              <a:gd name="connsiteX0" fmla="*/ 48126 w 12417849"/>
              <a:gd name="connsiteY0" fmla="*/ 1605593 h 2190343"/>
              <a:gd name="connsiteX1" fmla="*/ 1764631 w 12417849"/>
              <a:gd name="connsiteY1" fmla="*/ 1589551 h 2190343"/>
              <a:gd name="connsiteX2" fmla="*/ 3625515 w 12417849"/>
              <a:gd name="connsiteY2" fmla="*/ 450561 h 2190343"/>
              <a:gd name="connsiteX3" fmla="*/ 6160168 w 12417849"/>
              <a:gd name="connsiteY3" fmla="*/ 418477 h 2190343"/>
              <a:gd name="connsiteX4" fmla="*/ 8293768 w 12417849"/>
              <a:gd name="connsiteY4" fmla="*/ 1382 h 2190343"/>
              <a:gd name="connsiteX5" fmla="*/ 10844463 w 12417849"/>
              <a:gd name="connsiteY5" fmla="*/ 578898 h 2190343"/>
              <a:gd name="connsiteX6" fmla="*/ 12416589 w 12417849"/>
              <a:gd name="connsiteY6" fmla="*/ 691193 h 2190343"/>
              <a:gd name="connsiteX7" fmla="*/ 12336378 w 12417849"/>
              <a:gd name="connsiteY7" fmla="*/ 2024370 h 2190343"/>
              <a:gd name="connsiteX8" fmla="*/ 0 w 12417849"/>
              <a:gd name="connsiteY8" fmla="*/ 2184790 h 2190343"/>
              <a:gd name="connsiteX0" fmla="*/ 48126 w 12417849"/>
              <a:gd name="connsiteY0" fmla="*/ 1605593 h 2190343"/>
              <a:gd name="connsiteX1" fmla="*/ 1764631 w 12417849"/>
              <a:gd name="connsiteY1" fmla="*/ 1589551 h 2190343"/>
              <a:gd name="connsiteX2" fmla="*/ 3625515 w 12417849"/>
              <a:gd name="connsiteY2" fmla="*/ 450561 h 2190343"/>
              <a:gd name="connsiteX3" fmla="*/ 6160168 w 12417849"/>
              <a:gd name="connsiteY3" fmla="*/ 418477 h 2190343"/>
              <a:gd name="connsiteX4" fmla="*/ 8293768 w 12417849"/>
              <a:gd name="connsiteY4" fmla="*/ 1382 h 2190343"/>
              <a:gd name="connsiteX5" fmla="*/ 10844463 w 12417849"/>
              <a:gd name="connsiteY5" fmla="*/ 578898 h 2190343"/>
              <a:gd name="connsiteX6" fmla="*/ 12416589 w 12417849"/>
              <a:gd name="connsiteY6" fmla="*/ 691193 h 2190343"/>
              <a:gd name="connsiteX7" fmla="*/ 12336378 w 12417849"/>
              <a:gd name="connsiteY7" fmla="*/ 2024370 h 2190343"/>
              <a:gd name="connsiteX8" fmla="*/ 0 w 12417849"/>
              <a:gd name="connsiteY8" fmla="*/ 2184790 h 2190343"/>
              <a:gd name="connsiteX9" fmla="*/ 48126 w 12417849"/>
              <a:gd name="connsiteY9" fmla="*/ 1605593 h 2190343"/>
              <a:gd name="connsiteX0" fmla="*/ 48126 w 12417849"/>
              <a:gd name="connsiteY0" fmla="*/ 1605593 h 2184790"/>
              <a:gd name="connsiteX1" fmla="*/ 1764631 w 12417849"/>
              <a:gd name="connsiteY1" fmla="*/ 1589551 h 2184790"/>
              <a:gd name="connsiteX2" fmla="*/ 3625515 w 12417849"/>
              <a:gd name="connsiteY2" fmla="*/ 450561 h 2184790"/>
              <a:gd name="connsiteX3" fmla="*/ 6160168 w 12417849"/>
              <a:gd name="connsiteY3" fmla="*/ 418477 h 2184790"/>
              <a:gd name="connsiteX4" fmla="*/ 8293768 w 12417849"/>
              <a:gd name="connsiteY4" fmla="*/ 1382 h 2184790"/>
              <a:gd name="connsiteX5" fmla="*/ 10844463 w 12417849"/>
              <a:gd name="connsiteY5" fmla="*/ 578898 h 2184790"/>
              <a:gd name="connsiteX6" fmla="*/ 12416589 w 12417849"/>
              <a:gd name="connsiteY6" fmla="*/ 691193 h 2184790"/>
              <a:gd name="connsiteX7" fmla="*/ 12336378 w 12417849"/>
              <a:gd name="connsiteY7" fmla="*/ 2024370 h 2184790"/>
              <a:gd name="connsiteX8" fmla="*/ 0 w 12417849"/>
              <a:gd name="connsiteY8" fmla="*/ 2184790 h 2184790"/>
              <a:gd name="connsiteX9" fmla="*/ 48126 w 12417849"/>
              <a:gd name="connsiteY9" fmla="*/ 1605593 h 2184790"/>
              <a:gd name="connsiteX0" fmla="*/ 0 w 12498060"/>
              <a:gd name="connsiteY0" fmla="*/ 1605593 h 2184790"/>
              <a:gd name="connsiteX1" fmla="*/ 1844842 w 12498060"/>
              <a:gd name="connsiteY1" fmla="*/ 1589551 h 2184790"/>
              <a:gd name="connsiteX2" fmla="*/ 3705726 w 12498060"/>
              <a:gd name="connsiteY2" fmla="*/ 450561 h 2184790"/>
              <a:gd name="connsiteX3" fmla="*/ 6240379 w 12498060"/>
              <a:gd name="connsiteY3" fmla="*/ 418477 h 2184790"/>
              <a:gd name="connsiteX4" fmla="*/ 8373979 w 12498060"/>
              <a:gd name="connsiteY4" fmla="*/ 1382 h 2184790"/>
              <a:gd name="connsiteX5" fmla="*/ 10924674 w 12498060"/>
              <a:gd name="connsiteY5" fmla="*/ 578898 h 2184790"/>
              <a:gd name="connsiteX6" fmla="*/ 12496800 w 12498060"/>
              <a:gd name="connsiteY6" fmla="*/ 691193 h 2184790"/>
              <a:gd name="connsiteX7" fmla="*/ 12416589 w 12498060"/>
              <a:gd name="connsiteY7" fmla="*/ 2024370 h 2184790"/>
              <a:gd name="connsiteX8" fmla="*/ 80211 w 12498060"/>
              <a:gd name="connsiteY8" fmla="*/ 2184790 h 2184790"/>
              <a:gd name="connsiteX9" fmla="*/ 0 w 12498060"/>
              <a:gd name="connsiteY9" fmla="*/ 1605593 h 2184790"/>
              <a:gd name="connsiteX0" fmla="*/ 0 w 12498060"/>
              <a:gd name="connsiteY0" fmla="*/ 1605593 h 2184790"/>
              <a:gd name="connsiteX1" fmla="*/ 1844842 w 12498060"/>
              <a:gd name="connsiteY1" fmla="*/ 1525382 h 2184790"/>
              <a:gd name="connsiteX2" fmla="*/ 3705726 w 12498060"/>
              <a:gd name="connsiteY2" fmla="*/ 450561 h 2184790"/>
              <a:gd name="connsiteX3" fmla="*/ 6240379 w 12498060"/>
              <a:gd name="connsiteY3" fmla="*/ 418477 h 2184790"/>
              <a:gd name="connsiteX4" fmla="*/ 8373979 w 12498060"/>
              <a:gd name="connsiteY4" fmla="*/ 1382 h 2184790"/>
              <a:gd name="connsiteX5" fmla="*/ 10924674 w 12498060"/>
              <a:gd name="connsiteY5" fmla="*/ 578898 h 2184790"/>
              <a:gd name="connsiteX6" fmla="*/ 12496800 w 12498060"/>
              <a:gd name="connsiteY6" fmla="*/ 691193 h 2184790"/>
              <a:gd name="connsiteX7" fmla="*/ 12416589 w 12498060"/>
              <a:gd name="connsiteY7" fmla="*/ 2024370 h 2184790"/>
              <a:gd name="connsiteX8" fmla="*/ 80211 w 12498060"/>
              <a:gd name="connsiteY8" fmla="*/ 2184790 h 2184790"/>
              <a:gd name="connsiteX9" fmla="*/ 0 w 12498060"/>
              <a:gd name="connsiteY9" fmla="*/ 1605593 h 218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98060" h="2184790">
                <a:moveTo>
                  <a:pt x="0" y="1605593"/>
                </a:moveTo>
                <a:cubicBezTo>
                  <a:pt x="560137" y="1693824"/>
                  <a:pt x="1227221" y="1717887"/>
                  <a:pt x="1844842" y="1525382"/>
                </a:cubicBezTo>
                <a:cubicBezTo>
                  <a:pt x="2462463" y="1332877"/>
                  <a:pt x="2973137" y="635045"/>
                  <a:pt x="3705726" y="450561"/>
                </a:cubicBezTo>
                <a:cubicBezTo>
                  <a:pt x="4438315" y="266077"/>
                  <a:pt x="5462337" y="493340"/>
                  <a:pt x="6240379" y="418477"/>
                </a:cubicBezTo>
                <a:cubicBezTo>
                  <a:pt x="7018421" y="343614"/>
                  <a:pt x="7593263" y="-25355"/>
                  <a:pt x="8373979" y="1382"/>
                </a:cubicBezTo>
                <a:cubicBezTo>
                  <a:pt x="9154695" y="28119"/>
                  <a:pt x="10237537" y="463930"/>
                  <a:pt x="10924674" y="578898"/>
                </a:cubicBezTo>
                <a:cubicBezTo>
                  <a:pt x="11611811" y="693867"/>
                  <a:pt x="12536905" y="225692"/>
                  <a:pt x="12496800" y="691193"/>
                </a:cubicBezTo>
                <a:cubicBezTo>
                  <a:pt x="12456695" y="1156694"/>
                  <a:pt x="12409905" y="2027362"/>
                  <a:pt x="12416589" y="2024370"/>
                </a:cubicBezTo>
                <a:cubicBezTo>
                  <a:pt x="12405894" y="2254587"/>
                  <a:pt x="124995" y="2110596"/>
                  <a:pt x="80211" y="2184790"/>
                </a:cubicBezTo>
                <a:lnTo>
                  <a:pt x="0" y="160559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B293469C-79A8-4007-80FD-7826BB2732E2}"/>
              </a:ext>
            </a:extLst>
          </p:cNvPr>
          <p:cNvSpPr txBox="1">
            <a:spLocks/>
          </p:cNvSpPr>
          <p:nvPr/>
        </p:nvSpPr>
        <p:spPr>
          <a:xfrm>
            <a:off x="444420" y="454502"/>
            <a:ext cx="6002440" cy="5231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ts val="0"/>
              </a:spcBef>
              <a:buNone/>
              <a:defRPr sz="38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4800" dirty="0">
                <a:solidFill>
                  <a:schemeClr val="tx1"/>
                </a:solidFill>
                <a:latin typeface="Bahnschrift SemiLight Condensed" panose="020B0502040204020203" pitchFamily="34" charset="0"/>
              </a:rPr>
              <a:t>Gaza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86AB4C9-15FE-4DF8-B281-986ACC445A16}"/>
              </a:ext>
            </a:extLst>
          </p:cNvPr>
          <p:cNvSpPr txBox="1">
            <a:spLocks/>
          </p:cNvSpPr>
          <p:nvPr/>
        </p:nvSpPr>
        <p:spPr>
          <a:xfrm>
            <a:off x="444421" y="977678"/>
            <a:ext cx="2917704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Electricity: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D3803152-955A-43EE-A49A-B9D3B168A7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298" y="2816806"/>
            <a:ext cx="1146839" cy="1419626"/>
          </a:xfrm>
          <a:prstGeom prst="rect">
            <a:avLst/>
          </a:prstGeom>
        </p:spPr>
      </p:pic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01EA5875-7EEA-49D6-8FEF-CAEAD81BF277}"/>
              </a:ext>
            </a:extLst>
          </p:cNvPr>
          <p:cNvCxnSpPr>
            <a:cxnSpLocks/>
          </p:cNvCxnSpPr>
          <p:nvPr/>
        </p:nvCxnSpPr>
        <p:spPr>
          <a:xfrm>
            <a:off x="8407400" y="3225800"/>
            <a:ext cx="378460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" name="Picture 112">
            <a:extLst>
              <a:ext uri="{FF2B5EF4-FFF2-40B4-BE49-F238E27FC236}">
                <a16:creationId xmlns:a16="http://schemas.microsoft.com/office/drawing/2014/main" id="{87CFE851-AD93-48B8-B8AB-68D373EAB6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28" y="3852692"/>
            <a:ext cx="605805" cy="605805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E443393E-A416-459B-928E-55D8C8B71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066" y="3809862"/>
            <a:ext cx="691464" cy="691464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A6482101-110C-4C3D-B047-5C5C393434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747" y="3991420"/>
            <a:ext cx="402779" cy="402779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745FC57A-FE18-4C4B-9231-6C50F1FB5D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7369" y="3912470"/>
            <a:ext cx="647923" cy="647923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3B55DF38-7CDA-4A1E-8756-929C123933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502" y="4184126"/>
            <a:ext cx="466040" cy="46604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9192C27D-A95A-4420-A5AF-C44C021243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095" y="3544966"/>
            <a:ext cx="691465" cy="691465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2E666C26-21F3-4AD6-9753-6C0F7ED367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762" y="3606213"/>
            <a:ext cx="691465" cy="691465"/>
          </a:xfrm>
          <a:prstGeom prst="rect">
            <a:avLst/>
          </a:prstGeom>
        </p:spPr>
      </p:pic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4FAA58A6-8C84-4E0B-B414-CC24933877F0}"/>
              </a:ext>
            </a:extLst>
          </p:cNvPr>
          <p:cNvCxnSpPr>
            <a:cxnSpLocks/>
          </p:cNvCxnSpPr>
          <p:nvPr/>
        </p:nvCxnSpPr>
        <p:spPr>
          <a:xfrm flipV="1">
            <a:off x="7061673" y="3471786"/>
            <a:ext cx="771850" cy="16053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808B0B37-DE48-407E-A942-1BC9D0B8E13F}"/>
              </a:ext>
            </a:extLst>
          </p:cNvPr>
          <p:cNvCxnSpPr>
            <a:cxnSpLocks/>
          </p:cNvCxnSpPr>
          <p:nvPr/>
        </p:nvCxnSpPr>
        <p:spPr>
          <a:xfrm flipV="1">
            <a:off x="6160745" y="3624871"/>
            <a:ext cx="634539" cy="381439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B84E2C5-A897-4562-8839-856F5271CB57}"/>
              </a:ext>
            </a:extLst>
          </p:cNvPr>
          <p:cNvCxnSpPr>
            <a:cxnSpLocks/>
          </p:cNvCxnSpPr>
          <p:nvPr/>
        </p:nvCxnSpPr>
        <p:spPr>
          <a:xfrm flipV="1">
            <a:off x="5443652" y="3624872"/>
            <a:ext cx="1351632" cy="381438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42B06E60-1366-45C6-B69D-C4E89EFFD56C}"/>
              </a:ext>
            </a:extLst>
          </p:cNvPr>
          <p:cNvCxnSpPr>
            <a:cxnSpLocks/>
            <a:stCxn id="116" idx="0"/>
          </p:cNvCxnSpPr>
          <p:nvPr/>
        </p:nvCxnSpPr>
        <p:spPr>
          <a:xfrm flipV="1">
            <a:off x="4368137" y="3624870"/>
            <a:ext cx="2428798" cy="36655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196588BB-41D4-462C-9202-D0E764EAE45A}"/>
              </a:ext>
            </a:extLst>
          </p:cNvPr>
          <p:cNvCxnSpPr>
            <a:cxnSpLocks/>
          </p:cNvCxnSpPr>
          <p:nvPr/>
        </p:nvCxnSpPr>
        <p:spPr>
          <a:xfrm>
            <a:off x="8440680" y="3449548"/>
            <a:ext cx="952702" cy="23838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6BD64AF-6780-4993-B89B-0585D84E46A4}"/>
              </a:ext>
            </a:extLst>
          </p:cNvPr>
          <p:cNvCxnSpPr>
            <a:cxnSpLocks/>
          </p:cNvCxnSpPr>
          <p:nvPr/>
        </p:nvCxnSpPr>
        <p:spPr>
          <a:xfrm>
            <a:off x="9666520" y="3697551"/>
            <a:ext cx="1254085" cy="600127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334F87A3-8B92-4FDD-9C72-F12201E85A1A}"/>
              </a:ext>
            </a:extLst>
          </p:cNvPr>
          <p:cNvCxnSpPr>
            <a:cxnSpLocks/>
          </p:cNvCxnSpPr>
          <p:nvPr/>
        </p:nvCxnSpPr>
        <p:spPr>
          <a:xfrm>
            <a:off x="9712508" y="3687928"/>
            <a:ext cx="1927290" cy="575588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5" name="Picture 144">
            <a:extLst>
              <a:ext uri="{FF2B5EF4-FFF2-40B4-BE49-F238E27FC236}">
                <a16:creationId xmlns:a16="http://schemas.microsoft.com/office/drawing/2014/main" id="{4F6083DC-873F-4F08-9B41-5F8995A588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136" y="4101285"/>
            <a:ext cx="600127" cy="600127"/>
          </a:xfrm>
          <a:prstGeom prst="rect">
            <a:avLst/>
          </a:prstGeom>
        </p:spPr>
      </p:pic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E33D8CDA-2D60-4377-B1C4-BCAA5F7A0C78}"/>
              </a:ext>
            </a:extLst>
          </p:cNvPr>
          <p:cNvCxnSpPr>
            <a:cxnSpLocks/>
          </p:cNvCxnSpPr>
          <p:nvPr/>
        </p:nvCxnSpPr>
        <p:spPr>
          <a:xfrm>
            <a:off x="9666520" y="3687928"/>
            <a:ext cx="492071" cy="478115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itle 1">
            <a:extLst>
              <a:ext uri="{FF2B5EF4-FFF2-40B4-BE49-F238E27FC236}">
                <a16:creationId xmlns:a16="http://schemas.microsoft.com/office/drawing/2014/main" id="{F7174725-5049-43BE-A6E3-53C9FA3BAE79}"/>
              </a:ext>
            </a:extLst>
          </p:cNvPr>
          <p:cNvSpPr txBox="1">
            <a:spLocks/>
          </p:cNvSpPr>
          <p:nvPr/>
        </p:nvSpPr>
        <p:spPr>
          <a:xfrm>
            <a:off x="2698417" y="238141"/>
            <a:ext cx="3965401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2400" b="1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Electricity supply deficit (55%)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14B5B8DB-7638-4227-80E6-B3B8F5C72EF9}"/>
              </a:ext>
            </a:extLst>
          </p:cNvPr>
          <p:cNvSpPr txBox="1"/>
          <p:nvPr/>
        </p:nvSpPr>
        <p:spPr>
          <a:xfrm>
            <a:off x="3681917" y="1107174"/>
            <a:ext cx="4411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Water and </a:t>
            </a:r>
            <a:r>
              <a:rPr lang="fr-CH" dirty="0" err="1"/>
              <a:t>wastewater</a:t>
            </a:r>
            <a:r>
              <a:rPr lang="fr-CH" dirty="0"/>
              <a:t> </a:t>
            </a:r>
            <a:r>
              <a:rPr lang="fr-CH" dirty="0" err="1"/>
              <a:t>treatment</a:t>
            </a:r>
            <a:r>
              <a:rPr lang="fr-CH" dirty="0"/>
              <a:t> &amp; </a:t>
            </a:r>
            <a:r>
              <a:rPr lang="fr-CH" dirty="0" err="1"/>
              <a:t>pumping</a:t>
            </a:r>
            <a:endParaRPr lang="fr-CH" dirty="0"/>
          </a:p>
        </p:txBody>
      </p:sp>
      <p:cxnSp>
        <p:nvCxnSpPr>
          <p:cNvPr id="154" name="Connector: Elbow 153">
            <a:extLst>
              <a:ext uri="{FF2B5EF4-FFF2-40B4-BE49-F238E27FC236}">
                <a16:creationId xmlns:a16="http://schemas.microsoft.com/office/drawing/2014/main" id="{6E1BDB6C-421C-4D2E-A795-EA9887B770A3}"/>
              </a:ext>
            </a:extLst>
          </p:cNvPr>
          <p:cNvCxnSpPr>
            <a:cxnSpLocks/>
            <a:stCxn id="149" idx="1"/>
            <a:endCxn id="163" idx="1"/>
          </p:cNvCxnSpPr>
          <p:nvPr/>
        </p:nvCxnSpPr>
        <p:spPr>
          <a:xfrm rot="10800000" flipH="1" flipV="1">
            <a:off x="2698416" y="499728"/>
            <a:ext cx="638975" cy="388285"/>
          </a:xfrm>
          <a:prstGeom prst="bentConnector3">
            <a:avLst>
              <a:gd name="adj1" fmla="val -35776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>
            <a:extLst>
              <a:ext uri="{FF2B5EF4-FFF2-40B4-BE49-F238E27FC236}">
                <a16:creationId xmlns:a16="http://schemas.microsoft.com/office/drawing/2014/main" id="{378C4E0C-EA0D-4D7A-A92C-272E0C27B52C}"/>
              </a:ext>
            </a:extLst>
          </p:cNvPr>
          <p:cNvSpPr txBox="1"/>
          <p:nvPr/>
        </p:nvSpPr>
        <p:spPr>
          <a:xfrm>
            <a:off x="3337392" y="703348"/>
            <a:ext cx="402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err="1"/>
              <a:t>Rotating</a:t>
            </a:r>
            <a:r>
              <a:rPr lang="fr-CH" dirty="0"/>
              <a:t> </a:t>
            </a:r>
            <a:r>
              <a:rPr lang="fr-CH" dirty="0" err="1"/>
              <a:t>schedules</a:t>
            </a:r>
            <a:r>
              <a:rPr lang="fr-CH" dirty="0"/>
              <a:t> (6-12h/</a:t>
            </a:r>
            <a:r>
              <a:rPr lang="fr-CH" dirty="0" err="1"/>
              <a:t>day</a:t>
            </a:r>
            <a:r>
              <a:rPr lang="fr-CH" dirty="0"/>
              <a:t>); impacts:</a:t>
            </a:r>
          </a:p>
        </p:txBody>
      </p:sp>
      <p:cxnSp>
        <p:nvCxnSpPr>
          <p:cNvPr id="164" name="Connector: Elbow 163">
            <a:extLst>
              <a:ext uri="{FF2B5EF4-FFF2-40B4-BE49-F238E27FC236}">
                <a16:creationId xmlns:a16="http://schemas.microsoft.com/office/drawing/2014/main" id="{C67F953F-AB8F-46FA-A1FC-19C518F37832}"/>
              </a:ext>
            </a:extLst>
          </p:cNvPr>
          <p:cNvCxnSpPr>
            <a:cxnSpLocks/>
            <a:stCxn id="163" idx="1"/>
            <a:endCxn id="150" idx="1"/>
          </p:cNvCxnSpPr>
          <p:nvPr/>
        </p:nvCxnSpPr>
        <p:spPr>
          <a:xfrm rot="10800000" flipH="1" flipV="1">
            <a:off x="3337391" y="888014"/>
            <a:ext cx="344525" cy="403826"/>
          </a:xfrm>
          <a:prstGeom prst="bentConnector3">
            <a:avLst>
              <a:gd name="adj1" fmla="val -6635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62" descr="Image result for ICRC logo">
            <a:extLst>
              <a:ext uri="{FF2B5EF4-FFF2-40B4-BE49-F238E27FC236}">
                <a16:creationId xmlns:a16="http://schemas.microsoft.com/office/drawing/2014/main" id="{C99AEF40-D458-4837-A0F8-E9BFD0A2D3FB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96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  <p:bldP spid="150" grpId="0"/>
      <p:bldP spid="1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681EC-FF32-4162-B88A-BE3F8A159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8CF07F7-F570-42F2-8731-1AF9E2F1E8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0" b="6013"/>
          <a:stretch/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13868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0A70A47-BC6E-4FF9-A6E3-C737E752F68B}"/>
              </a:ext>
            </a:extLst>
          </p:cNvPr>
          <p:cNvSpPr/>
          <p:nvPr/>
        </p:nvSpPr>
        <p:spPr>
          <a:xfrm>
            <a:off x="0" y="4646428"/>
            <a:ext cx="3115340" cy="12546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73B4F7-8BE7-4E40-94FF-31AA567E9D49}"/>
              </a:ext>
            </a:extLst>
          </p:cNvPr>
          <p:cNvSpPr/>
          <p:nvPr/>
        </p:nvSpPr>
        <p:spPr>
          <a:xfrm>
            <a:off x="0" y="5901070"/>
            <a:ext cx="12192000" cy="95693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665DC94-F1B2-42B3-92A9-098DBE6F5A18}"/>
              </a:ext>
            </a:extLst>
          </p:cNvPr>
          <p:cNvSpPr/>
          <p:nvPr/>
        </p:nvSpPr>
        <p:spPr>
          <a:xfrm>
            <a:off x="-153030" y="3991420"/>
            <a:ext cx="12498060" cy="2184790"/>
          </a:xfrm>
          <a:custGeom>
            <a:avLst/>
            <a:gdLst>
              <a:gd name="connsiteX0" fmla="*/ 0 w 12448674"/>
              <a:gd name="connsiteY0" fmla="*/ 1605593 h 2231235"/>
              <a:gd name="connsiteX1" fmla="*/ 1716505 w 12448674"/>
              <a:gd name="connsiteY1" fmla="*/ 1589551 h 2231235"/>
              <a:gd name="connsiteX2" fmla="*/ 3577389 w 12448674"/>
              <a:gd name="connsiteY2" fmla="*/ 450561 h 2231235"/>
              <a:gd name="connsiteX3" fmla="*/ 6112042 w 12448674"/>
              <a:gd name="connsiteY3" fmla="*/ 418477 h 2231235"/>
              <a:gd name="connsiteX4" fmla="*/ 8245642 w 12448674"/>
              <a:gd name="connsiteY4" fmla="*/ 1382 h 2231235"/>
              <a:gd name="connsiteX5" fmla="*/ 10796337 w 12448674"/>
              <a:gd name="connsiteY5" fmla="*/ 578898 h 2231235"/>
              <a:gd name="connsiteX6" fmla="*/ 12224084 w 12448674"/>
              <a:gd name="connsiteY6" fmla="*/ 643067 h 2231235"/>
              <a:gd name="connsiteX7" fmla="*/ 12448674 w 12448674"/>
              <a:gd name="connsiteY7" fmla="*/ 2231235 h 2231235"/>
              <a:gd name="connsiteX0" fmla="*/ 0 w 12224084"/>
              <a:gd name="connsiteY0" fmla="*/ 1605593 h 1704520"/>
              <a:gd name="connsiteX1" fmla="*/ 1716505 w 12224084"/>
              <a:gd name="connsiteY1" fmla="*/ 1589551 h 1704520"/>
              <a:gd name="connsiteX2" fmla="*/ 3577389 w 12224084"/>
              <a:gd name="connsiteY2" fmla="*/ 450561 h 1704520"/>
              <a:gd name="connsiteX3" fmla="*/ 6112042 w 12224084"/>
              <a:gd name="connsiteY3" fmla="*/ 418477 h 1704520"/>
              <a:gd name="connsiteX4" fmla="*/ 8245642 w 12224084"/>
              <a:gd name="connsiteY4" fmla="*/ 1382 h 1704520"/>
              <a:gd name="connsiteX5" fmla="*/ 10796337 w 12224084"/>
              <a:gd name="connsiteY5" fmla="*/ 578898 h 1704520"/>
              <a:gd name="connsiteX6" fmla="*/ 12224084 w 12224084"/>
              <a:gd name="connsiteY6" fmla="*/ 643067 h 1704520"/>
              <a:gd name="connsiteX0" fmla="*/ 0 w 12224084"/>
              <a:gd name="connsiteY0" fmla="*/ 1605593 h 1704520"/>
              <a:gd name="connsiteX1" fmla="*/ 1716505 w 12224084"/>
              <a:gd name="connsiteY1" fmla="*/ 1589551 h 1704520"/>
              <a:gd name="connsiteX2" fmla="*/ 3577389 w 12224084"/>
              <a:gd name="connsiteY2" fmla="*/ 450561 h 1704520"/>
              <a:gd name="connsiteX3" fmla="*/ 6112042 w 12224084"/>
              <a:gd name="connsiteY3" fmla="*/ 418477 h 1704520"/>
              <a:gd name="connsiteX4" fmla="*/ 8245642 w 12224084"/>
              <a:gd name="connsiteY4" fmla="*/ 1382 h 1704520"/>
              <a:gd name="connsiteX5" fmla="*/ 10796337 w 12224084"/>
              <a:gd name="connsiteY5" fmla="*/ 578898 h 1704520"/>
              <a:gd name="connsiteX6" fmla="*/ 12224084 w 12224084"/>
              <a:gd name="connsiteY6" fmla="*/ 643067 h 1704520"/>
              <a:gd name="connsiteX0" fmla="*/ 0 w 12339531"/>
              <a:gd name="connsiteY0" fmla="*/ 1605593 h 1704520"/>
              <a:gd name="connsiteX1" fmla="*/ 1716505 w 12339531"/>
              <a:gd name="connsiteY1" fmla="*/ 1589551 h 1704520"/>
              <a:gd name="connsiteX2" fmla="*/ 3577389 w 12339531"/>
              <a:gd name="connsiteY2" fmla="*/ 450561 h 1704520"/>
              <a:gd name="connsiteX3" fmla="*/ 6112042 w 12339531"/>
              <a:gd name="connsiteY3" fmla="*/ 418477 h 1704520"/>
              <a:gd name="connsiteX4" fmla="*/ 8245642 w 12339531"/>
              <a:gd name="connsiteY4" fmla="*/ 1382 h 1704520"/>
              <a:gd name="connsiteX5" fmla="*/ 10796337 w 12339531"/>
              <a:gd name="connsiteY5" fmla="*/ 578898 h 1704520"/>
              <a:gd name="connsiteX6" fmla="*/ 12224084 w 12339531"/>
              <a:gd name="connsiteY6" fmla="*/ 643067 h 1704520"/>
              <a:gd name="connsiteX7" fmla="*/ 12256168 w 12339531"/>
              <a:gd name="connsiteY7" fmla="*/ 628707 h 1704520"/>
              <a:gd name="connsiteX0" fmla="*/ 0 w 12352169"/>
              <a:gd name="connsiteY0" fmla="*/ 1605593 h 2024375"/>
              <a:gd name="connsiteX1" fmla="*/ 1716505 w 12352169"/>
              <a:gd name="connsiteY1" fmla="*/ 1589551 h 2024375"/>
              <a:gd name="connsiteX2" fmla="*/ 3577389 w 12352169"/>
              <a:gd name="connsiteY2" fmla="*/ 450561 h 2024375"/>
              <a:gd name="connsiteX3" fmla="*/ 6112042 w 12352169"/>
              <a:gd name="connsiteY3" fmla="*/ 418477 h 2024375"/>
              <a:gd name="connsiteX4" fmla="*/ 8245642 w 12352169"/>
              <a:gd name="connsiteY4" fmla="*/ 1382 h 2024375"/>
              <a:gd name="connsiteX5" fmla="*/ 10796337 w 12352169"/>
              <a:gd name="connsiteY5" fmla="*/ 578898 h 2024375"/>
              <a:gd name="connsiteX6" fmla="*/ 12224084 w 12352169"/>
              <a:gd name="connsiteY6" fmla="*/ 643067 h 2024375"/>
              <a:gd name="connsiteX7" fmla="*/ 12288252 w 12352169"/>
              <a:gd name="connsiteY7" fmla="*/ 2024370 h 2024375"/>
              <a:gd name="connsiteX0" fmla="*/ 0 w 12352169"/>
              <a:gd name="connsiteY0" fmla="*/ 1605593 h 2024375"/>
              <a:gd name="connsiteX1" fmla="*/ 1716505 w 12352169"/>
              <a:gd name="connsiteY1" fmla="*/ 1589551 h 2024375"/>
              <a:gd name="connsiteX2" fmla="*/ 3577389 w 12352169"/>
              <a:gd name="connsiteY2" fmla="*/ 450561 h 2024375"/>
              <a:gd name="connsiteX3" fmla="*/ 6112042 w 12352169"/>
              <a:gd name="connsiteY3" fmla="*/ 418477 h 2024375"/>
              <a:gd name="connsiteX4" fmla="*/ 8245642 w 12352169"/>
              <a:gd name="connsiteY4" fmla="*/ 1382 h 2024375"/>
              <a:gd name="connsiteX5" fmla="*/ 10796337 w 12352169"/>
              <a:gd name="connsiteY5" fmla="*/ 578898 h 2024375"/>
              <a:gd name="connsiteX6" fmla="*/ 12224084 w 12352169"/>
              <a:gd name="connsiteY6" fmla="*/ 643067 h 2024375"/>
              <a:gd name="connsiteX7" fmla="*/ 12288252 w 12352169"/>
              <a:gd name="connsiteY7" fmla="*/ 2024370 h 2024375"/>
              <a:gd name="connsiteX0" fmla="*/ 0 w 12288252"/>
              <a:gd name="connsiteY0" fmla="*/ 1605593 h 2024376"/>
              <a:gd name="connsiteX1" fmla="*/ 1716505 w 12288252"/>
              <a:gd name="connsiteY1" fmla="*/ 1589551 h 2024376"/>
              <a:gd name="connsiteX2" fmla="*/ 3577389 w 12288252"/>
              <a:gd name="connsiteY2" fmla="*/ 450561 h 2024376"/>
              <a:gd name="connsiteX3" fmla="*/ 6112042 w 12288252"/>
              <a:gd name="connsiteY3" fmla="*/ 418477 h 2024376"/>
              <a:gd name="connsiteX4" fmla="*/ 8245642 w 12288252"/>
              <a:gd name="connsiteY4" fmla="*/ 1382 h 2024376"/>
              <a:gd name="connsiteX5" fmla="*/ 10796337 w 12288252"/>
              <a:gd name="connsiteY5" fmla="*/ 578898 h 2024376"/>
              <a:gd name="connsiteX6" fmla="*/ 12224084 w 12288252"/>
              <a:gd name="connsiteY6" fmla="*/ 643067 h 2024376"/>
              <a:gd name="connsiteX7" fmla="*/ 12288252 w 12288252"/>
              <a:gd name="connsiteY7" fmla="*/ 2024370 h 2024376"/>
              <a:gd name="connsiteX0" fmla="*/ 0 w 12288252"/>
              <a:gd name="connsiteY0" fmla="*/ 1605593 h 2024376"/>
              <a:gd name="connsiteX1" fmla="*/ 1716505 w 12288252"/>
              <a:gd name="connsiteY1" fmla="*/ 1589551 h 2024376"/>
              <a:gd name="connsiteX2" fmla="*/ 3577389 w 12288252"/>
              <a:gd name="connsiteY2" fmla="*/ 450561 h 2024376"/>
              <a:gd name="connsiteX3" fmla="*/ 6112042 w 12288252"/>
              <a:gd name="connsiteY3" fmla="*/ 418477 h 2024376"/>
              <a:gd name="connsiteX4" fmla="*/ 8245642 w 12288252"/>
              <a:gd name="connsiteY4" fmla="*/ 1382 h 2024376"/>
              <a:gd name="connsiteX5" fmla="*/ 10796337 w 12288252"/>
              <a:gd name="connsiteY5" fmla="*/ 578898 h 2024376"/>
              <a:gd name="connsiteX6" fmla="*/ 12224084 w 12288252"/>
              <a:gd name="connsiteY6" fmla="*/ 643067 h 2024376"/>
              <a:gd name="connsiteX7" fmla="*/ 12288252 w 12288252"/>
              <a:gd name="connsiteY7" fmla="*/ 2024370 h 2024376"/>
              <a:gd name="connsiteX0" fmla="*/ 0 w 12288252"/>
              <a:gd name="connsiteY0" fmla="*/ 1605593 h 2024377"/>
              <a:gd name="connsiteX1" fmla="*/ 1716505 w 12288252"/>
              <a:gd name="connsiteY1" fmla="*/ 1589551 h 2024377"/>
              <a:gd name="connsiteX2" fmla="*/ 3577389 w 12288252"/>
              <a:gd name="connsiteY2" fmla="*/ 450561 h 2024377"/>
              <a:gd name="connsiteX3" fmla="*/ 6112042 w 12288252"/>
              <a:gd name="connsiteY3" fmla="*/ 418477 h 2024377"/>
              <a:gd name="connsiteX4" fmla="*/ 8245642 w 12288252"/>
              <a:gd name="connsiteY4" fmla="*/ 1382 h 2024377"/>
              <a:gd name="connsiteX5" fmla="*/ 10796337 w 12288252"/>
              <a:gd name="connsiteY5" fmla="*/ 578898 h 2024377"/>
              <a:gd name="connsiteX6" fmla="*/ 12224084 w 12288252"/>
              <a:gd name="connsiteY6" fmla="*/ 643067 h 2024377"/>
              <a:gd name="connsiteX7" fmla="*/ 12288252 w 12288252"/>
              <a:gd name="connsiteY7" fmla="*/ 2024370 h 2024377"/>
              <a:gd name="connsiteX0" fmla="*/ 0 w 12369723"/>
              <a:gd name="connsiteY0" fmla="*/ 1605593 h 2024377"/>
              <a:gd name="connsiteX1" fmla="*/ 1716505 w 12369723"/>
              <a:gd name="connsiteY1" fmla="*/ 1589551 h 2024377"/>
              <a:gd name="connsiteX2" fmla="*/ 3577389 w 12369723"/>
              <a:gd name="connsiteY2" fmla="*/ 450561 h 2024377"/>
              <a:gd name="connsiteX3" fmla="*/ 6112042 w 12369723"/>
              <a:gd name="connsiteY3" fmla="*/ 418477 h 2024377"/>
              <a:gd name="connsiteX4" fmla="*/ 8245642 w 12369723"/>
              <a:gd name="connsiteY4" fmla="*/ 1382 h 2024377"/>
              <a:gd name="connsiteX5" fmla="*/ 10796337 w 12369723"/>
              <a:gd name="connsiteY5" fmla="*/ 578898 h 2024377"/>
              <a:gd name="connsiteX6" fmla="*/ 12368463 w 12369723"/>
              <a:gd name="connsiteY6" fmla="*/ 691193 h 2024377"/>
              <a:gd name="connsiteX7" fmla="*/ 12288252 w 12369723"/>
              <a:gd name="connsiteY7" fmla="*/ 2024370 h 2024377"/>
              <a:gd name="connsiteX0" fmla="*/ 0 w 12369723"/>
              <a:gd name="connsiteY0" fmla="*/ 1605593 h 2138129"/>
              <a:gd name="connsiteX1" fmla="*/ 1716505 w 12369723"/>
              <a:gd name="connsiteY1" fmla="*/ 1589551 h 2138129"/>
              <a:gd name="connsiteX2" fmla="*/ 3577389 w 12369723"/>
              <a:gd name="connsiteY2" fmla="*/ 450561 h 2138129"/>
              <a:gd name="connsiteX3" fmla="*/ 6112042 w 12369723"/>
              <a:gd name="connsiteY3" fmla="*/ 418477 h 2138129"/>
              <a:gd name="connsiteX4" fmla="*/ 8245642 w 12369723"/>
              <a:gd name="connsiteY4" fmla="*/ 1382 h 2138129"/>
              <a:gd name="connsiteX5" fmla="*/ 10796337 w 12369723"/>
              <a:gd name="connsiteY5" fmla="*/ 578898 h 2138129"/>
              <a:gd name="connsiteX6" fmla="*/ 12368463 w 12369723"/>
              <a:gd name="connsiteY6" fmla="*/ 691193 h 2138129"/>
              <a:gd name="connsiteX7" fmla="*/ 12288252 w 12369723"/>
              <a:gd name="connsiteY7" fmla="*/ 2024370 h 2138129"/>
              <a:gd name="connsiteX8" fmla="*/ 12304295 w 12369723"/>
              <a:gd name="connsiteY8" fmla="*/ 2072496 h 2138129"/>
              <a:gd name="connsiteX0" fmla="*/ 48126 w 12417849"/>
              <a:gd name="connsiteY0" fmla="*/ 1605593 h 2190343"/>
              <a:gd name="connsiteX1" fmla="*/ 1764631 w 12417849"/>
              <a:gd name="connsiteY1" fmla="*/ 1589551 h 2190343"/>
              <a:gd name="connsiteX2" fmla="*/ 3625515 w 12417849"/>
              <a:gd name="connsiteY2" fmla="*/ 450561 h 2190343"/>
              <a:gd name="connsiteX3" fmla="*/ 6160168 w 12417849"/>
              <a:gd name="connsiteY3" fmla="*/ 418477 h 2190343"/>
              <a:gd name="connsiteX4" fmla="*/ 8293768 w 12417849"/>
              <a:gd name="connsiteY4" fmla="*/ 1382 h 2190343"/>
              <a:gd name="connsiteX5" fmla="*/ 10844463 w 12417849"/>
              <a:gd name="connsiteY5" fmla="*/ 578898 h 2190343"/>
              <a:gd name="connsiteX6" fmla="*/ 12416589 w 12417849"/>
              <a:gd name="connsiteY6" fmla="*/ 691193 h 2190343"/>
              <a:gd name="connsiteX7" fmla="*/ 12336378 w 12417849"/>
              <a:gd name="connsiteY7" fmla="*/ 2024370 h 2190343"/>
              <a:gd name="connsiteX8" fmla="*/ 0 w 12417849"/>
              <a:gd name="connsiteY8" fmla="*/ 2184790 h 2190343"/>
              <a:gd name="connsiteX0" fmla="*/ 48126 w 12417849"/>
              <a:gd name="connsiteY0" fmla="*/ 1605593 h 2190343"/>
              <a:gd name="connsiteX1" fmla="*/ 1764631 w 12417849"/>
              <a:gd name="connsiteY1" fmla="*/ 1589551 h 2190343"/>
              <a:gd name="connsiteX2" fmla="*/ 3625515 w 12417849"/>
              <a:gd name="connsiteY2" fmla="*/ 450561 h 2190343"/>
              <a:gd name="connsiteX3" fmla="*/ 6160168 w 12417849"/>
              <a:gd name="connsiteY3" fmla="*/ 418477 h 2190343"/>
              <a:gd name="connsiteX4" fmla="*/ 8293768 w 12417849"/>
              <a:gd name="connsiteY4" fmla="*/ 1382 h 2190343"/>
              <a:gd name="connsiteX5" fmla="*/ 10844463 w 12417849"/>
              <a:gd name="connsiteY5" fmla="*/ 578898 h 2190343"/>
              <a:gd name="connsiteX6" fmla="*/ 12416589 w 12417849"/>
              <a:gd name="connsiteY6" fmla="*/ 691193 h 2190343"/>
              <a:gd name="connsiteX7" fmla="*/ 12336378 w 12417849"/>
              <a:gd name="connsiteY7" fmla="*/ 2024370 h 2190343"/>
              <a:gd name="connsiteX8" fmla="*/ 0 w 12417849"/>
              <a:gd name="connsiteY8" fmla="*/ 2184790 h 2190343"/>
              <a:gd name="connsiteX9" fmla="*/ 48126 w 12417849"/>
              <a:gd name="connsiteY9" fmla="*/ 1605593 h 2190343"/>
              <a:gd name="connsiteX0" fmla="*/ 48126 w 12417849"/>
              <a:gd name="connsiteY0" fmla="*/ 1605593 h 2184790"/>
              <a:gd name="connsiteX1" fmla="*/ 1764631 w 12417849"/>
              <a:gd name="connsiteY1" fmla="*/ 1589551 h 2184790"/>
              <a:gd name="connsiteX2" fmla="*/ 3625515 w 12417849"/>
              <a:gd name="connsiteY2" fmla="*/ 450561 h 2184790"/>
              <a:gd name="connsiteX3" fmla="*/ 6160168 w 12417849"/>
              <a:gd name="connsiteY3" fmla="*/ 418477 h 2184790"/>
              <a:gd name="connsiteX4" fmla="*/ 8293768 w 12417849"/>
              <a:gd name="connsiteY4" fmla="*/ 1382 h 2184790"/>
              <a:gd name="connsiteX5" fmla="*/ 10844463 w 12417849"/>
              <a:gd name="connsiteY5" fmla="*/ 578898 h 2184790"/>
              <a:gd name="connsiteX6" fmla="*/ 12416589 w 12417849"/>
              <a:gd name="connsiteY6" fmla="*/ 691193 h 2184790"/>
              <a:gd name="connsiteX7" fmla="*/ 12336378 w 12417849"/>
              <a:gd name="connsiteY7" fmla="*/ 2024370 h 2184790"/>
              <a:gd name="connsiteX8" fmla="*/ 0 w 12417849"/>
              <a:gd name="connsiteY8" fmla="*/ 2184790 h 2184790"/>
              <a:gd name="connsiteX9" fmla="*/ 48126 w 12417849"/>
              <a:gd name="connsiteY9" fmla="*/ 1605593 h 2184790"/>
              <a:gd name="connsiteX0" fmla="*/ 0 w 12498060"/>
              <a:gd name="connsiteY0" fmla="*/ 1605593 h 2184790"/>
              <a:gd name="connsiteX1" fmla="*/ 1844842 w 12498060"/>
              <a:gd name="connsiteY1" fmla="*/ 1589551 h 2184790"/>
              <a:gd name="connsiteX2" fmla="*/ 3705726 w 12498060"/>
              <a:gd name="connsiteY2" fmla="*/ 450561 h 2184790"/>
              <a:gd name="connsiteX3" fmla="*/ 6240379 w 12498060"/>
              <a:gd name="connsiteY3" fmla="*/ 418477 h 2184790"/>
              <a:gd name="connsiteX4" fmla="*/ 8373979 w 12498060"/>
              <a:gd name="connsiteY4" fmla="*/ 1382 h 2184790"/>
              <a:gd name="connsiteX5" fmla="*/ 10924674 w 12498060"/>
              <a:gd name="connsiteY5" fmla="*/ 578898 h 2184790"/>
              <a:gd name="connsiteX6" fmla="*/ 12496800 w 12498060"/>
              <a:gd name="connsiteY6" fmla="*/ 691193 h 2184790"/>
              <a:gd name="connsiteX7" fmla="*/ 12416589 w 12498060"/>
              <a:gd name="connsiteY7" fmla="*/ 2024370 h 2184790"/>
              <a:gd name="connsiteX8" fmla="*/ 80211 w 12498060"/>
              <a:gd name="connsiteY8" fmla="*/ 2184790 h 2184790"/>
              <a:gd name="connsiteX9" fmla="*/ 0 w 12498060"/>
              <a:gd name="connsiteY9" fmla="*/ 1605593 h 2184790"/>
              <a:gd name="connsiteX0" fmla="*/ 0 w 12498060"/>
              <a:gd name="connsiteY0" fmla="*/ 1605593 h 2184790"/>
              <a:gd name="connsiteX1" fmla="*/ 1844842 w 12498060"/>
              <a:gd name="connsiteY1" fmla="*/ 1525382 h 2184790"/>
              <a:gd name="connsiteX2" fmla="*/ 3705726 w 12498060"/>
              <a:gd name="connsiteY2" fmla="*/ 450561 h 2184790"/>
              <a:gd name="connsiteX3" fmla="*/ 6240379 w 12498060"/>
              <a:gd name="connsiteY3" fmla="*/ 418477 h 2184790"/>
              <a:gd name="connsiteX4" fmla="*/ 8373979 w 12498060"/>
              <a:gd name="connsiteY4" fmla="*/ 1382 h 2184790"/>
              <a:gd name="connsiteX5" fmla="*/ 10924674 w 12498060"/>
              <a:gd name="connsiteY5" fmla="*/ 578898 h 2184790"/>
              <a:gd name="connsiteX6" fmla="*/ 12496800 w 12498060"/>
              <a:gd name="connsiteY6" fmla="*/ 691193 h 2184790"/>
              <a:gd name="connsiteX7" fmla="*/ 12416589 w 12498060"/>
              <a:gd name="connsiteY7" fmla="*/ 2024370 h 2184790"/>
              <a:gd name="connsiteX8" fmla="*/ 80211 w 12498060"/>
              <a:gd name="connsiteY8" fmla="*/ 2184790 h 2184790"/>
              <a:gd name="connsiteX9" fmla="*/ 0 w 12498060"/>
              <a:gd name="connsiteY9" fmla="*/ 1605593 h 218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98060" h="2184790">
                <a:moveTo>
                  <a:pt x="0" y="1605593"/>
                </a:moveTo>
                <a:cubicBezTo>
                  <a:pt x="560137" y="1693824"/>
                  <a:pt x="1227221" y="1717887"/>
                  <a:pt x="1844842" y="1525382"/>
                </a:cubicBezTo>
                <a:cubicBezTo>
                  <a:pt x="2462463" y="1332877"/>
                  <a:pt x="2973137" y="635045"/>
                  <a:pt x="3705726" y="450561"/>
                </a:cubicBezTo>
                <a:cubicBezTo>
                  <a:pt x="4438315" y="266077"/>
                  <a:pt x="5462337" y="493340"/>
                  <a:pt x="6240379" y="418477"/>
                </a:cubicBezTo>
                <a:cubicBezTo>
                  <a:pt x="7018421" y="343614"/>
                  <a:pt x="7593263" y="-25355"/>
                  <a:pt x="8373979" y="1382"/>
                </a:cubicBezTo>
                <a:cubicBezTo>
                  <a:pt x="9154695" y="28119"/>
                  <a:pt x="10237537" y="463930"/>
                  <a:pt x="10924674" y="578898"/>
                </a:cubicBezTo>
                <a:cubicBezTo>
                  <a:pt x="11611811" y="693867"/>
                  <a:pt x="12536905" y="225692"/>
                  <a:pt x="12496800" y="691193"/>
                </a:cubicBezTo>
                <a:cubicBezTo>
                  <a:pt x="12456695" y="1156694"/>
                  <a:pt x="12409905" y="2027362"/>
                  <a:pt x="12416589" y="2024370"/>
                </a:cubicBezTo>
                <a:cubicBezTo>
                  <a:pt x="12405894" y="2254587"/>
                  <a:pt x="124995" y="2110596"/>
                  <a:pt x="80211" y="2184790"/>
                </a:cubicBezTo>
                <a:lnTo>
                  <a:pt x="0" y="160559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B293469C-79A8-4007-80FD-7826BB2732E2}"/>
              </a:ext>
            </a:extLst>
          </p:cNvPr>
          <p:cNvSpPr txBox="1">
            <a:spLocks/>
          </p:cNvSpPr>
          <p:nvPr/>
        </p:nvSpPr>
        <p:spPr>
          <a:xfrm>
            <a:off x="444420" y="454502"/>
            <a:ext cx="6002440" cy="5231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ts val="0"/>
              </a:spcBef>
              <a:buNone/>
              <a:defRPr sz="38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4800" dirty="0">
                <a:solidFill>
                  <a:schemeClr val="tx1"/>
                </a:solidFill>
                <a:latin typeface="Bahnschrift SemiLight Condensed" panose="020B0502040204020203" pitchFamily="34" charset="0"/>
              </a:rPr>
              <a:t>Gaza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86AB4C9-15FE-4DF8-B281-986ACC445A16}"/>
              </a:ext>
            </a:extLst>
          </p:cNvPr>
          <p:cNvSpPr txBox="1">
            <a:spLocks/>
          </p:cNvSpPr>
          <p:nvPr/>
        </p:nvSpPr>
        <p:spPr>
          <a:xfrm>
            <a:off x="444421" y="977678"/>
            <a:ext cx="2917704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Electricity: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D3803152-955A-43EE-A49A-B9D3B168A7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298" y="2816806"/>
            <a:ext cx="1146839" cy="1419626"/>
          </a:xfrm>
          <a:prstGeom prst="rect">
            <a:avLst/>
          </a:prstGeom>
        </p:spPr>
      </p:pic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01EA5875-7EEA-49D6-8FEF-CAEAD81BF277}"/>
              </a:ext>
            </a:extLst>
          </p:cNvPr>
          <p:cNvCxnSpPr>
            <a:cxnSpLocks/>
          </p:cNvCxnSpPr>
          <p:nvPr/>
        </p:nvCxnSpPr>
        <p:spPr>
          <a:xfrm>
            <a:off x="8407400" y="3225800"/>
            <a:ext cx="378460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" name="Picture 112">
            <a:extLst>
              <a:ext uri="{FF2B5EF4-FFF2-40B4-BE49-F238E27FC236}">
                <a16:creationId xmlns:a16="http://schemas.microsoft.com/office/drawing/2014/main" id="{87CFE851-AD93-48B8-B8AB-68D373EAB6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28" y="3852692"/>
            <a:ext cx="605805" cy="605805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E443393E-A416-459B-928E-55D8C8B71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066" y="3809862"/>
            <a:ext cx="691464" cy="691464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A6482101-110C-4C3D-B047-5C5C393434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747" y="3991420"/>
            <a:ext cx="402779" cy="402779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745FC57A-FE18-4C4B-9231-6C50F1FB5D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7369" y="3912470"/>
            <a:ext cx="647923" cy="647923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3B55DF38-7CDA-4A1E-8756-929C123933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502" y="4184126"/>
            <a:ext cx="466040" cy="46604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9192C27D-A95A-4420-A5AF-C44C021243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095" y="3544966"/>
            <a:ext cx="691465" cy="691465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2E666C26-21F3-4AD6-9753-6C0F7ED367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762" y="3606213"/>
            <a:ext cx="691465" cy="691465"/>
          </a:xfrm>
          <a:prstGeom prst="rect">
            <a:avLst/>
          </a:prstGeom>
        </p:spPr>
      </p:pic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4FAA58A6-8C84-4E0B-B414-CC24933877F0}"/>
              </a:ext>
            </a:extLst>
          </p:cNvPr>
          <p:cNvCxnSpPr>
            <a:cxnSpLocks/>
          </p:cNvCxnSpPr>
          <p:nvPr/>
        </p:nvCxnSpPr>
        <p:spPr>
          <a:xfrm flipV="1">
            <a:off x="7061673" y="3471786"/>
            <a:ext cx="771850" cy="16053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808B0B37-DE48-407E-A942-1BC9D0B8E13F}"/>
              </a:ext>
            </a:extLst>
          </p:cNvPr>
          <p:cNvCxnSpPr>
            <a:cxnSpLocks/>
          </p:cNvCxnSpPr>
          <p:nvPr/>
        </p:nvCxnSpPr>
        <p:spPr>
          <a:xfrm flipV="1">
            <a:off x="6160745" y="3624871"/>
            <a:ext cx="634539" cy="381439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B84E2C5-A897-4562-8839-856F5271CB57}"/>
              </a:ext>
            </a:extLst>
          </p:cNvPr>
          <p:cNvCxnSpPr>
            <a:cxnSpLocks/>
          </p:cNvCxnSpPr>
          <p:nvPr/>
        </p:nvCxnSpPr>
        <p:spPr>
          <a:xfrm flipV="1">
            <a:off x="5443652" y="3624872"/>
            <a:ext cx="1351632" cy="381438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42B06E60-1366-45C6-B69D-C4E89EFFD56C}"/>
              </a:ext>
            </a:extLst>
          </p:cNvPr>
          <p:cNvCxnSpPr>
            <a:cxnSpLocks/>
            <a:stCxn id="116" idx="0"/>
          </p:cNvCxnSpPr>
          <p:nvPr/>
        </p:nvCxnSpPr>
        <p:spPr>
          <a:xfrm flipV="1">
            <a:off x="4368137" y="3624870"/>
            <a:ext cx="2428798" cy="36655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196588BB-41D4-462C-9202-D0E764EAE45A}"/>
              </a:ext>
            </a:extLst>
          </p:cNvPr>
          <p:cNvCxnSpPr>
            <a:cxnSpLocks/>
          </p:cNvCxnSpPr>
          <p:nvPr/>
        </p:nvCxnSpPr>
        <p:spPr>
          <a:xfrm>
            <a:off x="8440680" y="3449548"/>
            <a:ext cx="952702" cy="23838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6BD64AF-6780-4993-B89B-0585D84E46A4}"/>
              </a:ext>
            </a:extLst>
          </p:cNvPr>
          <p:cNvCxnSpPr>
            <a:cxnSpLocks/>
          </p:cNvCxnSpPr>
          <p:nvPr/>
        </p:nvCxnSpPr>
        <p:spPr>
          <a:xfrm>
            <a:off x="9666520" y="3697551"/>
            <a:ext cx="1254085" cy="600127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334F87A3-8B92-4FDD-9C72-F12201E85A1A}"/>
              </a:ext>
            </a:extLst>
          </p:cNvPr>
          <p:cNvCxnSpPr>
            <a:cxnSpLocks/>
          </p:cNvCxnSpPr>
          <p:nvPr/>
        </p:nvCxnSpPr>
        <p:spPr>
          <a:xfrm>
            <a:off x="9712508" y="3687928"/>
            <a:ext cx="1927290" cy="575588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5" name="Picture 144">
            <a:extLst>
              <a:ext uri="{FF2B5EF4-FFF2-40B4-BE49-F238E27FC236}">
                <a16:creationId xmlns:a16="http://schemas.microsoft.com/office/drawing/2014/main" id="{4F6083DC-873F-4F08-9B41-5F8995A588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136" y="4101285"/>
            <a:ext cx="600127" cy="600127"/>
          </a:xfrm>
          <a:prstGeom prst="rect">
            <a:avLst/>
          </a:prstGeom>
        </p:spPr>
      </p:pic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E33D8CDA-2D60-4377-B1C4-BCAA5F7A0C78}"/>
              </a:ext>
            </a:extLst>
          </p:cNvPr>
          <p:cNvCxnSpPr>
            <a:cxnSpLocks/>
          </p:cNvCxnSpPr>
          <p:nvPr/>
        </p:nvCxnSpPr>
        <p:spPr>
          <a:xfrm>
            <a:off x="9666520" y="3687928"/>
            <a:ext cx="492071" cy="478115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itle 1">
            <a:extLst>
              <a:ext uri="{FF2B5EF4-FFF2-40B4-BE49-F238E27FC236}">
                <a16:creationId xmlns:a16="http://schemas.microsoft.com/office/drawing/2014/main" id="{F7174725-5049-43BE-A6E3-53C9FA3BAE79}"/>
              </a:ext>
            </a:extLst>
          </p:cNvPr>
          <p:cNvSpPr txBox="1">
            <a:spLocks/>
          </p:cNvSpPr>
          <p:nvPr/>
        </p:nvSpPr>
        <p:spPr>
          <a:xfrm>
            <a:off x="2698417" y="238141"/>
            <a:ext cx="3965401" cy="523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197317" rtl="0" eaLnBrk="1" latinLnBrk="0" hangingPunct="1">
              <a:lnSpc>
                <a:spcPts val="3400"/>
              </a:lnSpc>
              <a:spcBef>
                <a:spcPts val="0"/>
              </a:spcBef>
              <a:buNone/>
              <a:defRPr sz="3200" kern="1200">
                <a:solidFill>
                  <a:schemeClr val="accent2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en-IE" sz="2400" b="1" dirty="0">
                <a:solidFill>
                  <a:srgbClr val="CE171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Electricity supply deficit (55%)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14B5B8DB-7638-4227-80E6-B3B8F5C72EF9}"/>
              </a:ext>
            </a:extLst>
          </p:cNvPr>
          <p:cNvSpPr txBox="1"/>
          <p:nvPr/>
        </p:nvSpPr>
        <p:spPr>
          <a:xfrm>
            <a:off x="3681917" y="1107174"/>
            <a:ext cx="4411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Water and </a:t>
            </a:r>
            <a:r>
              <a:rPr lang="fr-CH" dirty="0" err="1"/>
              <a:t>wastewater</a:t>
            </a:r>
            <a:r>
              <a:rPr lang="fr-CH" dirty="0"/>
              <a:t> </a:t>
            </a:r>
            <a:r>
              <a:rPr lang="fr-CH" dirty="0" err="1"/>
              <a:t>treatment</a:t>
            </a:r>
            <a:r>
              <a:rPr lang="fr-CH" dirty="0"/>
              <a:t> &amp; </a:t>
            </a:r>
            <a:r>
              <a:rPr lang="fr-CH" dirty="0" err="1"/>
              <a:t>pumping</a:t>
            </a:r>
            <a:endParaRPr lang="fr-CH" dirty="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13700F55-EA80-47E3-A0E5-BE470E0D43A3}"/>
              </a:ext>
            </a:extLst>
          </p:cNvPr>
          <p:cNvSpPr txBox="1"/>
          <p:nvPr/>
        </p:nvSpPr>
        <p:spPr>
          <a:xfrm>
            <a:off x="3681917" y="1595814"/>
            <a:ext cx="3141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Provision of </a:t>
            </a:r>
            <a:r>
              <a:rPr lang="fr-CH" dirty="0" err="1"/>
              <a:t>healthcare</a:t>
            </a:r>
            <a:r>
              <a:rPr lang="fr-CH" dirty="0"/>
              <a:t> services</a:t>
            </a:r>
          </a:p>
        </p:txBody>
      </p:sp>
      <p:cxnSp>
        <p:nvCxnSpPr>
          <p:cNvPr id="154" name="Connector: Elbow 153">
            <a:extLst>
              <a:ext uri="{FF2B5EF4-FFF2-40B4-BE49-F238E27FC236}">
                <a16:creationId xmlns:a16="http://schemas.microsoft.com/office/drawing/2014/main" id="{6E1BDB6C-421C-4D2E-A795-EA9887B770A3}"/>
              </a:ext>
            </a:extLst>
          </p:cNvPr>
          <p:cNvCxnSpPr>
            <a:cxnSpLocks/>
            <a:stCxn id="149" idx="1"/>
            <a:endCxn id="163" idx="1"/>
          </p:cNvCxnSpPr>
          <p:nvPr/>
        </p:nvCxnSpPr>
        <p:spPr>
          <a:xfrm rot="10800000" flipH="1" flipV="1">
            <a:off x="2698416" y="499728"/>
            <a:ext cx="638975" cy="388285"/>
          </a:xfrm>
          <a:prstGeom prst="bentConnector3">
            <a:avLst>
              <a:gd name="adj1" fmla="val -35776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0718F816-F705-406F-99E5-E0007DF569DC}"/>
              </a:ext>
            </a:extLst>
          </p:cNvPr>
          <p:cNvCxnSpPr>
            <a:cxnSpLocks/>
            <a:stCxn id="163" idx="1"/>
            <a:endCxn id="151" idx="1"/>
          </p:cNvCxnSpPr>
          <p:nvPr/>
        </p:nvCxnSpPr>
        <p:spPr>
          <a:xfrm rot="10800000" flipH="1" flipV="1">
            <a:off x="3337391" y="888014"/>
            <a:ext cx="344525" cy="892466"/>
          </a:xfrm>
          <a:prstGeom prst="bentConnector3">
            <a:avLst>
              <a:gd name="adj1" fmla="val -6635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>
            <a:extLst>
              <a:ext uri="{FF2B5EF4-FFF2-40B4-BE49-F238E27FC236}">
                <a16:creationId xmlns:a16="http://schemas.microsoft.com/office/drawing/2014/main" id="{378C4E0C-EA0D-4D7A-A92C-272E0C27B52C}"/>
              </a:ext>
            </a:extLst>
          </p:cNvPr>
          <p:cNvSpPr txBox="1"/>
          <p:nvPr/>
        </p:nvSpPr>
        <p:spPr>
          <a:xfrm>
            <a:off x="3337392" y="703348"/>
            <a:ext cx="402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err="1"/>
              <a:t>Rotating</a:t>
            </a:r>
            <a:r>
              <a:rPr lang="fr-CH" dirty="0"/>
              <a:t> </a:t>
            </a:r>
            <a:r>
              <a:rPr lang="fr-CH" dirty="0" err="1"/>
              <a:t>schedules</a:t>
            </a:r>
            <a:r>
              <a:rPr lang="fr-CH" dirty="0"/>
              <a:t> (6-12h/</a:t>
            </a:r>
            <a:r>
              <a:rPr lang="fr-CH" dirty="0" err="1"/>
              <a:t>day</a:t>
            </a:r>
            <a:r>
              <a:rPr lang="fr-CH" dirty="0"/>
              <a:t>); impacts:</a:t>
            </a:r>
          </a:p>
        </p:txBody>
      </p:sp>
      <p:cxnSp>
        <p:nvCxnSpPr>
          <p:cNvPr id="164" name="Connector: Elbow 163">
            <a:extLst>
              <a:ext uri="{FF2B5EF4-FFF2-40B4-BE49-F238E27FC236}">
                <a16:creationId xmlns:a16="http://schemas.microsoft.com/office/drawing/2014/main" id="{C67F953F-AB8F-46FA-A1FC-19C518F37832}"/>
              </a:ext>
            </a:extLst>
          </p:cNvPr>
          <p:cNvCxnSpPr>
            <a:cxnSpLocks/>
            <a:stCxn id="163" idx="1"/>
            <a:endCxn id="150" idx="1"/>
          </p:cNvCxnSpPr>
          <p:nvPr/>
        </p:nvCxnSpPr>
        <p:spPr>
          <a:xfrm rot="10800000" flipH="1" flipV="1">
            <a:off x="3337391" y="888014"/>
            <a:ext cx="344525" cy="403826"/>
          </a:xfrm>
          <a:prstGeom prst="bentConnector3">
            <a:avLst>
              <a:gd name="adj1" fmla="val -6635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62" descr="Image result for ICRC logo">
            <a:extLst>
              <a:ext uri="{FF2B5EF4-FFF2-40B4-BE49-F238E27FC236}">
                <a16:creationId xmlns:a16="http://schemas.microsoft.com/office/drawing/2014/main" id="{C99AEF40-D458-4837-A0F8-E9BFD0A2D3FB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4670"/>
            <a:ext cx="998220" cy="7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989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ICRC Team Document" ma:contentTypeID="0x010100F306B2604BE44180B8B82333BE64DF4E005A5CBB6C53404A16AAEA5338BA5239990087A9D9A0BD4890448CE42DA92C829071" ma:contentTypeVersion="137" ma:contentTypeDescription="Upload Form" ma:contentTypeScope="" ma:versionID="75c51a2f3972d771f4ded8ae89256351">
  <xsd:schema xmlns:xsd="http://www.w3.org/2001/XMLSchema" xmlns:xs="http://www.w3.org/2001/XMLSchema" xmlns:p="http://schemas.microsoft.com/office/2006/metadata/properties" xmlns:ns1="http://schemas.microsoft.com/sharepoint/v3" xmlns:ns2="71402401-ee9a-4cfa-82a8-ebbd88d5d766" xmlns:ns3="a8a2af44-4b8d-404b-a8bd-4186350a523c" targetNamespace="http://schemas.microsoft.com/office/2006/metadata/properties" ma:root="true" ma:fieldsID="f3490743e1a8aee1e20bcad4c10d1d39" ns1:_="" ns2:_="" ns3:_="">
    <xsd:import namespace="http://schemas.microsoft.com/sharepoint/v3"/>
    <xsd:import namespace="71402401-ee9a-4cfa-82a8-ebbd88d5d766"/>
    <xsd:import namespace="a8a2af44-4b8d-404b-a8bd-4186350a523c"/>
    <xsd:element name="properties">
      <xsd:complexType>
        <xsd:sequence>
          <xsd:element name="documentManagement">
            <xsd:complexType>
              <xsd:all>
                <xsd:element ref="ns2:ICRCIMP_IsFocus" minOccurs="0"/>
                <xsd:element ref="ns3:IsIntranet" minOccurs="0"/>
                <xsd:element ref="ns3:Period_x0020_start" minOccurs="0"/>
                <xsd:element ref="ns3:Period_x0020_end" minOccurs="0"/>
                <xsd:element ref="ns2:ICRCIMP_IsRecord" minOccurs="0"/>
                <xsd:element ref="ns3:TaxCatchAllLabel" minOccurs="0"/>
                <xsd:element ref="ns3:_dlc_DocIdPersistId" minOccurs="0"/>
                <xsd:element ref="ns1:AverageRating" minOccurs="0"/>
                <xsd:element ref="ns3:_dlc_DocIdUrl" minOccurs="0"/>
                <xsd:element ref="ns2:ICRCIMP_RMUnitInCharge_H" minOccurs="0"/>
                <xsd:element ref="ns3:TaxCatchAll" minOccurs="0"/>
                <xsd:element ref="ns1:RatingCount" minOccurs="0"/>
                <xsd:element ref="ns2:ICRCIMP_Keyword_H" minOccurs="0"/>
                <xsd:element ref="ns3:_dlc_DocId" minOccurs="0"/>
                <xsd:element ref="ns2:ICRCIMP_OrganizationalAccronym_H" minOccurs="0"/>
                <xsd:element ref="ns2:ICRCIMP_Country_H" minOccurs="0"/>
                <xsd:element ref="ns2:ICRCIMP_DocumentType_H" minOccurs="0"/>
                <xsd:element ref="ns2:ICRCIMP_IHT_H" minOccurs="0"/>
                <xsd:element ref="ns2:ICRCIMP_BusinessFunction_H" minOccurs="0"/>
                <xsd:element ref="ns2:h205814a13eb4c68bb83316f6dea6ef2" minOccurs="0"/>
                <xsd:element ref="ns2:ICRCIMP_RMTransfer" minOccurs="0"/>
                <xsd:element ref="ns2:ICRCIMP_Topic_H" minOccurs="0"/>
                <xsd:element ref="ns2:ICRCIMP_RMIdentifier" minOccurs="0"/>
                <xsd:element ref="ns3:ICRCIMP_ManageAcces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0" nillable="true" ma:displayName="Rating (0-5)" ma:decimals="2" ma:description="Average value of all the ratings that have been submitted" ma:hidden="true" ma:internalName="AverageRating" ma:readOnly="false">
      <xsd:simpleType>
        <xsd:restriction base="dms:Number"/>
      </xsd:simpleType>
    </xsd:element>
    <xsd:element name="RatingCount" ma:index="27" nillable="true" ma:displayName="Number of Ratings" ma:decimals="0" ma:description="Number of ratings submitted" ma:hidden="true" ma:internalName="RatingCount" ma:readOnly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402401-ee9a-4cfa-82a8-ebbd88d5d766" elementFormDefault="qualified">
    <xsd:import namespace="http://schemas.microsoft.com/office/2006/documentManagement/types"/>
    <xsd:import namespace="http://schemas.microsoft.com/office/infopath/2007/PartnerControls"/>
    <xsd:element name="ICRCIMP_IsFocus" ma:index="5" nillable="true" ma:displayName="Is Key Document" ma:default="0" ma:internalName="ICRCIMP_IsFocus">
      <xsd:simpleType>
        <xsd:restriction base="dms:Boolean"/>
      </xsd:simpleType>
    </xsd:element>
    <xsd:element name="ICRCIMP_IsRecord" ma:index="12" nillable="true" ma:displayName="Is Record" ma:default="0" ma:internalName="ICRCIMP_IsRecord">
      <xsd:simpleType>
        <xsd:restriction base="dms:Boolean"/>
      </xsd:simpleType>
    </xsd:element>
    <xsd:element name="ICRCIMP_RMUnitInCharge_H" ma:index="25" nillable="true" ma:taxonomy="true" ma:internalName="ICRCIMP_RMUnitInCharge_H" ma:taxonomyFieldName="ICRCIMP_RMUnitInCharge" ma:displayName="RM Unit In Charge" ma:readOnly="false" ma:default="" ma:fieldId="{6e3f7d82-bb30-4acf-bd11-eef511e2f6ff}" ma:sspId="ab0fa9d1-5a5a-4c9b-9c24-b67ffc5bb60f" ma:termSetId="9e1982ce-954c-4bc3-b476-a56a519943c0" ma:anchorId="63380a77-9e03-450d-9a07-fe8456eb1d4e" ma:open="false" ma:isKeyword="false">
      <xsd:complexType>
        <xsd:sequence>
          <xsd:element ref="pc:Terms" minOccurs="0" maxOccurs="1"/>
        </xsd:sequence>
      </xsd:complexType>
    </xsd:element>
    <xsd:element name="ICRCIMP_Keyword_H" ma:index="29" nillable="true" ma:taxonomy="true" ma:internalName="ICRCIMP_Keyword_H" ma:taxonomyFieldName="ICRCIMP_Keyword" ma:displayName="Keyword" ma:readOnly="false" ma:default="" ma:fieldId="{f27af7a6-d078-4508-aeeb-bc60d2b2a9c2}" ma:taxonomyMulti="true" ma:sspId="ab0fa9d1-5a5a-4c9b-9c24-b67ffc5bb60f" ma:termSetId="9e1982ce-954c-4bc3-b476-a56a519943c0" ma:anchorId="dc16195f-09ad-42a4-9fc8-901be5812cbf" ma:open="false" ma:isKeyword="false">
      <xsd:complexType>
        <xsd:sequence>
          <xsd:element ref="pc:Terms" minOccurs="0" maxOccurs="1"/>
        </xsd:sequence>
      </xsd:complexType>
    </xsd:element>
    <xsd:element name="ICRCIMP_OrganizationalAccronym_H" ma:index="31" nillable="true" ma:taxonomy="true" ma:internalName="ICRCIMP_OrganizationalAccronym_H" ma:taxonomyFieldName="ICRCIMP_OrganizationalAccronym" ma:displayName="Organizational Acronym" ma:readOnly="false" ma:default="" ma:fieldId="{7ccf5c89-e992-4c56-8c3d-f080454b7083}" ma:sspId="ab0fa9d1-5a5a-4c9b-9c24-b67ffc5bb60f" ma:termSetId="9e1982ce-954c-4bc3-b476-a56a519943c0" ma:anchorId="63380a77-9e03-450d-9a07-fe8456eb1d4e" ma:open="false" ma:isKeyword="false">
      <xsd:complexType>
        <xsd:sequence>
          <xsd:element ref="pc:Terms" minOccurs="0" maxOccurs="1"/>
        </xsd:sequence>
      </xsd:complexType>
    </xsd:element>
    <xsd:element name="ICRCIMP_Country_H" ma:index="32" nillable="true" ma:taxonomy="true" ma:internalName="ICRCIMP_Country_H" ma:taxonomyFieldName="ICRCIMP_Country" ma:displayName="Country" ma:readOnly="false" ma:default="" ma:fieldId="{43c356ae-dbf9-4781-9db5-36f4e2c43aa5}" ma:taxonomyMulti="true" ma:sspId="ab0fa9d1-5a5a-4c9b-9c24-b67ffc5bb60f" ma:termSetId="9e1982ce-954c-4bc3-b476-a56a519943c0" ma:anchorId="ef6172f5-22a7-44c1-85b4-1009e07f4347" ma:open="false" ma:isKeyword="false">
      <xsd:complexType>
        <xsd:sequence>
          <xsd:element ref="pc:Terms" minOccurs="0" maxOccurs="1"/>
        </xsd:sequence>
      </xsd:complexType>
    </xsd:element>
    <xsd:element name="ICRCIMP_DocumentType_H" ma:index="33" nillable="true" ma:taxonomy="true" ma:internalName="ICRCIMP_DocumentType_H" ma:taxonomyFieldName="ICRCIMP_DocumentType" ma:displayName="Document Type" ma:readOnly="false" ma:default="" ma:fieldId="{be9838ba-4f15-4a58-a832-ef14848e4da7}" ma:sspId="ab0fa9d1-5a5a-4c9b-9c24-b67ffc5bb60f" ma:termSetId="9e1982ce-954c-4bc3-b476-a56a519943c0" ma:anchorId="d4aee717-125d-40b5-a4ac-9555539d892b" ma:open="false" ma:isKeyword="false">
      <xsd:complexType>
        <xsd:sequence>
          <xsd:element ref="pc:Terms" minOccurs="0" maxOccurs="1"/>
        </xsd:sequence>
      </xsd:complexType>
    </xsd:element>
    <xsd:element name="ICRCIMP_IHT_H" ma:index="34" nillable="true" ma:taxonomy="true" ma:internalName="ICRCIMP_IHT_H" ma:taxonomyFieldName="ICRCIMP_IHT" ma:displayName="IHT" ma:readOnly="false" ma:default="" ma:fieldId="{065c2617-21f6-47e4-87f5-3c0378fecd5d}" ma:sspId="ab0fa9d1-5a5a-4c9b-9c24-b67ffc5bb60f" ma:termSetId="9e1982ce-954c-4bc3-b476-a56a519943c0" ma:anchorId="b0b0a92e-8599-45de-9f88-f18d1883a95e" ma:open="false" ma:isKeyword="false">
      <xsd:complexType>
        <xsd:sequence>
          <xsd:element ref="pc:Terms" minOccurs="0" maxOccurs="1"/>
        </xsd:sequence>
      </xsd:complexType>
    </xsd:element>
    <xsd:element name="ICRCIMP_BusinessFunction_H" ma:index="35" nillable="true" ma:taxonomy="true" ma:internalName="ICRCIMP_BusinessFunction_H" ma:taxonomyFieldName="ICRCIMP_BusinessFunction" ma:displayName="Business Function" ma:readOnly="false" ma:default="" ma:fieldId="{135f9e93-e411-4f51-a3e4-c80a6701173e}" ma:sspId="ab0fa9d1-5a5a-4c9b-9c24-b67ffc5bb60f" ma:termSetId="9e1982ce-954c-4bc3-b476-a56a519943c0" ma:anchorId="1f494b62-34d6-4855-af7c-08b76e795dc3" ma:open="false" ma:isKeyword="false">
      <xsd:complexType>
        <xsd:sequence>
          <xsd:element ref="pc:Terms" minOccurs="0" maxOccurs="1"/>
        </xsd:sequence>
      </xsd:complexType>
    </xsd:element>
    <xsd:element name="h205814a13eb4c68bb83316f6dea6ef2" ma:index="36" nillable="true" ma:taxonomy="true" ma:internalName="h205814a13eb4c68bb83316f6dea6ef2" ma:taxonomyFieldName="ICRCIMP_KeyIssue" ma:displayName="Key Issue" ma:readOnly="false" ma:fieldId="{1205814a-13eb-4c68-bb83-316f6dea6ef2}" ma:sspId="ab0fa9d1-5a5a-4c9b-9c24-b67ffc5bb60f" ma:termSetId="9e1982ce-954c-4bc3-b476-a56a519943c0" ma:anchorId="a8ad2310-98ac-4bbe-9c4d-0a57da7951af" ma:open="false" ma:isKeyword="false">
      <xsd:complexType>
        <xsd:sequence>
          <xsd:element ref="pc:Terms" minOccurs="0" maxOccurs="1"/>
        </xsd:sequence>
      </xsd:complexType>
    </xsd:element>
    <xsd:element name="ICRCIMP_RMTransfer" ma:index="37" nillable="true" ma:displayName="RM Transfer" ma:format="Image" ma:hidden="true" ma:internalName="ICRCIMP_RMTransfer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CRCIMP_Topic_H" ma:index="38" nillable="true" ma:taxonomy="true" ma:internalName="ICRCIMP_Topic_H" ma:taxonomyFieldName="Key_x0020_Issue" ma:displayName="Key Issue" ma:readOnly="false" ma:default="-1;#- No key issue|32056555-74b8-4174-9beb-b0d6d010855f" ma:fieldId="{3c075bcb-7e07-4d9c-acf9-7529be614bbf}" ma:taxonomyMulti="true" ma:sspId="ab0fa9d1-5a5a-4c9b-9c24-b67ffc5bb60f" ma:termSetId="9e1982ce-954c-4bc3-b476-a56a519943c0" ma:anchorId="a8ad2310-98ac-4bbe-9c4d-0a57da7951af" ma:open="false" ma:isKeyword="false">
      <xsd:complexType>
        <xsd:sequence>
          <xsd:element ref="pc:Terms" minOccurs="0" maxOccurs="1"/>
        </xsd:sequence>
      </xsd:complexType>
    </xsd:element>
    <xsd:element name="ICRCIMP_RMIdentifier" ma:index="39" nillable="true" ma:displayName="RM Identifier" ma:hidden="true" ma:internalName="ICRCIMP_RMIdentifier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a2af44-4b8d-404b-a8bd-4186350a523c" elementFormDefault="qualified">
    <xsd:import namespace="http://schemas.microsoft.com/office/2006/documentManagement/types"/>
    <xsd:import namespace="http://schemas.microsoft.com/office/infopath/2007/PartnerControls"/>
    <xsd:element name="IsIntranet" ma:index="6" nillable="true" ma:displayName="Is Intranet" ma:default="0" ma:internalName="IsIntranet">
      <xsd:simpleType>
        <xsd:restriction base="dms:Boolean"/>
      </xsd:simpleType>
    </xsd:element>
    <xsd:element name="Period_x0020_start" ma:index="10" nillable="true" ma:displayName="Period start" ma:format="DateOnly" ma:internalName="Period_x0020_start">
      <xsd:simpleType>
        <xsd:restriction base="dms:DateTime"/>
      </xsd:simpleType>
    </xsd:element>
    <xsd:element name="Period_x0020_end" ma:index="11" nillable="true" ma:displayName="Period end" ma:format="DateOnly" ma:internalName="Period_x0020_end">
      <xsd:simpleType>
        <xsd:restriction base="dms:DateTime"/>
      </xsd:simpleType>
    </xsd:element>
    <xsd:element name="TaxCatchAllLabel" ma:index="17" nillable="true" ma:displayName="Taxonomy Catch All Column1" ma:description="" ma:list="{bb80481a-0eda-4050-92b4-209d87b2a08d}" ma:internalName="TaxCatchAllLabel" ma:readOnly="false" ma:showField="CatchAllDataLabel" ma:web="71402401-ee9a-4cfa-82a8-ebbd88d5d7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PersistId" ma:index="18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TaxCatchAll" ma:index="26" nillable="true" ma:displayName="Taxonomy Catch All Column" ma:description="" ma:hidden="true" ma:list="{bb80481a-0eda-4050-92b4-209d87b2a08d}" ma:internalName="TaxCatchAll" ma:readOnly="false" ma:showField="CatchAllData" ma:web="71402401-ee9a-4cfa-82a8-ebbd88d5d7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30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ICRCIMP_ManageAccess" ma:index="40" nillable="true" ma:displayName="Manage Access" ma:default="0" ma:hidden="true" ma:internalName="ICRCIMP_ManageAccess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8" ma:displayName="Content Type"/>
        <xsd:element ref="dc:title" minOccurs="0" maxOccurs="1" ma:index="1" ma:displayName="Summary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RCIMP_Country_H xmlns="71402401-ee9a-4cfa-82a8-ebbd88d5d766">
      <Terms xmlns="http://schemas.microsoft.com/office/infopath/2007/PartnerControls">
        <TermInfo xmlns="http://schemas.microsoft.com/office/infopath/2007/PartnerControls">
          <TermName xmlns="http://schemas.microsoft.com/office/infopath/2007/PartnerControls">No Country</TermName>
          <TermId xmlns="http://schemas.microsoft.com/office/infopath/2007/PartnerControls">1f55df4f-c103-4303-b974-426a8e7d1d06</TermId>
        </TermInfo>
        <TermInfo xmlns="http://schemas.microsoft.com/office/infopath/2007/PartnerControls">
          <TermName xmlns="http://schemas.microsoft.com/office/infopath/2007/PartnerControls"> Switzerland</TermName>
          <TermId xmlns="http://schemas.microsoft.com/office/infopath/2007/PartnerControls">8ff7aedc-b047-436b-bc49-630d86859774</TermId>
        </TermInfo>
      </Terms>
    </ICRCIMP_Country_H>
    <Period_x0020_start xmlns="a8a2af44-4b8d-404b-a8bd-4186350a523c" xsi:nil="true"/>
    <TaxCatchAllLabel xmlns="a8a2af44-4b8d-404b-a8bd-4186350a523c"/>
    <TaxCatchAll xmlns="a8a2af44-4b8d-404b-a8bd-4186350a523c">
      <Value>13</Value>
      <Value>4</Value>
      <Value>807</Value>
      <Value>38</Value>
      <Value>3</Value>
      <Value>2</Value>
      <Value>1</Value>
    </TaxCatchAll>
    <ICRCIMP_DocumentType_H xmlns="71402401-ee9a-4cfa-82a8-ebbd88d5d766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Presentation</TermName>
          <TermId xmlns="http://schemas.microsoft.com/office/infopath/2007/PartnerControls">8dd30933-6001-459e-b56f-32db58821d86</TermId>
        </TermInfo>
      </Terms>
    </ICRCIMP_DocumentType_H>
    <_dlc_DocIdPersistId xmlns="a8a2af44-4b8d-404b-a8bd-4186350a523c" xsi:nil="true"/>
    <ICRCIMP_IHT_H xmlns="71402401-ee9a-4cfa-82a8-ebbd88d5d766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Internal</TermName>
          <TermId xmlns="http://schemas.microsoft.com/office/infopath/2007/PartnerControls">23eb6094-56fc-4ad4-8ae2-cf1575a694f0</TermId>
        </TermInfo>
      </Terms>
    </ICRCIMP_IHT_H>
    <IsIntranet xmlns="a8a2af44-4b8d-404b-a8bd-4186350a523c">false</IsIntranet>
    <ICRCIMP_BusinessFunction_H xmlns="71402401-ee9a-4cfa-82a8-ebbd88d5d766">
      <Terms xmlns="http://schemas.microsoft.com/office/infopath/2007/PartnerControls">
        <TermInfo xmlns="http://schemas.microsoft.com/office/infopath/2007/PartnerControls">
          <TermName xmlns="http://schemas.microsoft.com/office/infopath/2007/PartnerControls">Assistance</TermName>
          <TermId xmlns="http://schemas.microsoft.com/office/infopath/2007/PartnerControls">9015aaae-65d7-4217-8889-581aaffe05a3</TermId>
        </TermInfo>
      </Terms>
    </ICRCIMP_BusinessFunction_H>
    <ICRCIMP_ManageAccess xmlns="a8a2af44-4b8d-404b-a8bd-4186350a523c">false</ICRCIMP_ManageAccess>
    <RatingCount xmlns="http://schemas.microsoft.com/sharepoint/v3" xsi:nil="true"/>
    <ICRCIMP_RMIdentifier xmlns="71402401-ee9a-4cfa-82a8-ebbd88d5d766" xsi:nil="true"/>
    <ICRCIMP_IsRecord xmlns="71402401-ee9a-4cfa-82a8-ebbd88d5d766">true</ICRCIMP_IsRecord>
    <ICRCIMP_Keyword_H xmlns="71402401-ee9a-4cfa-82a8-ebbd88d5d766">
      <Terms xmlns="http://schemas.microsoft.com/office/infopath/2007/PartnerControls"/>
    </ICRCIMP_Keyword_H>
    <ICRCIMP_OrganizationalAccronym_H xmlns="71402401-ee9a-4cfa-82a8-ebbd88d5d766">
      <Terms xmlns="http://schemas.microsoft.com/office/infopath/2007/PartnerControls">
        <TermInfo xmlns="http://schemas.microsoft.com/office/infopath/2007/PartnerControls">
          <TermName xmlns="http://schemas.microsoft.com/office/infopath/2007/PartnerControls">GVA_OP_ASSIST_EH</TermName>
          <TermId xmlns="http://schemas.microsoft.com/office/infopath/2007/PartnerControls">396dd9d8-0f09-45b9-8275-604511f78bd2</TermId>
        </TermInfo>
      </Terms>
    </ICRCIMP_OrganizationalAccronym_H>
    <ICRCIMP_RMTransfer xmlns="71402401-ee9a-4cfa-82a8-ebbd88d5d766">
      <Url xsi:nil="true"/>
      <Description xsi:nil="true"/>
    </ICRCIMP_RMTransfer>
    <AverageRating xmlns="http://schemas.microsoft.com/sharepoint/v3" xsi:nil="true"/>
    <h205814a13eb4c68bb83316f6dea6ef2 xmlns="71402401-ee9a-4cfa-82a8-ebbd88d5d766">
      <Terms xmlns="http://schemas.microsoft.com/office/infopath/2007/PartnerControls"/>
    </h205814a13eb4c68bb83316f6dea6ef2>
    <ICRCIMP_IsFocus xmlns="71402401-ee9a-4cfa-82a8-ebbd88d5d766">false</ICRCIMP_IsFocus>
    <ICRCIMP_Topic_H xmlns="71402401-ee9a-4cfa-82a8-ebbd88d5d766">
      <Terms xmlns="http://schemas.microsoft.com/office/infopath/2007/PartnerControls">
        <TermInfo xmlns="http://schemas.microsoft.com/office/infopath/2007/PartnerControls">
          <TermName xmlns="http://schemas.microsoft.com/office/infopath/2007/PartnerControls">- No key issue</TermName>
          <TermId xmlns="http://schemas.microsoft.com/office/infopath/2007/PartnerControls">32056555-74b8-4174-9beb-b0d6d010855f</TermId>
        </TermInfo>
      </Terms>
    </ICRCIMP_Topic_H>
    <Period_x0020_end xmlns="a8a2af44-4b8d-404b-a8bd-4186350a523c" xsi:nil="true"/>
    <ICRCIMP_RMUnitInCharge_H xmlns="71402401-ee9a-4cfa-82a8-ebbd88d5d766">
      <Terms xmlns="http://schemas.microsoft.com/office/infopath/2007/PartnerControls">
        <TermInfo xmlns="http://schemas.microsoft.com/office/infopath/2007/PartnerControls">
          <TermName xmlns="http://schemas.microsoft.com/office/infopath/2007/PartnerControls">GVA_OP_ASSIST_EH</TermName>
          <TermId xmlns="http://schemas.microsoft.com/office/infopath/2007/PartnerControls">396dd9d8-0f09-45b9-8275-604511f78bd2</TermId>
        </TermInfo>
      </Terms>
    </ICRCIMP_RMUnitInCharge_H>
    <_dlc_DocId xmlns="a8a2af44-4b8d-404b-a8bd-4186350a523c">TSASSIST-38496930-21285</_dlc_DocId>
    <_dlc_DocIdUrl xmlns="a8a2af44-4b8d-404b-a8bd-4186350a523c">
      <Url>https://collab.ext.icrc.org/sites/TS_ASSIST/_layouts/15/DocIdRedir.aspx?ID=TSASSIST-38496930-21285</Url>
      <Description>TSASSIST-38496930-21285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11BA5E-C4DE-439F-8D5D-DAC9B681C38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796273B-2F4B-469D-9D3D-9A87F25609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402401-ee9a-4cfa-82a8-ebbd88d5d766"/>
    <ds:schemaRef ds:uri="a8a2af44-4b8d-404b-a8bd-4186350a52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BA51B6-6084-40AD-9F4A-F48E6F9C2AD2}">
  <ds:schemaRefs>
    <ds:schemaRef ds:uri="71402401-ee9a-4cfa-82a8-ebbd88d5d766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a8a2af44-4b8d-404b-a8bd-4186350a523c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2696C38F-5E71-44C6-8ED6-CB42FC407D1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14824</TotalTime>
  <Words>1364</Words>
  <Application>Microsoft Office PowerPoint</Application>
  <PresentationFormat>Widescreen</PresentationFormat>
  <Paragraphs>439</Paragraphs>
  <Slides>35</Slides>
  <Notes>32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Arial</vt:lpstr>
      <vt:lpstr>Bahnschrift SemiLight Condensed</vt:lpstr>
      <vt:lpstr>Calibri</vt:lpstr>
      <vt:lpstr>Calibri Light</vt:lpstr>
      <vt:lpstr>Franklin Gothic Book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CASES FOR FEASIBILITY STUDY</vt:lpstr>
      <vt:lpstr>PowerPoint Presentation</vt:lpstr>
      <vt:lpstr>SOLAR SPACE AVAILABLE</vt:lpstr>
      <vt:lpstr>SOLAR SPACE AVAILABLE</vt:lpstr>
      <vt:lpstr>FEASIBILITY STUDY</vt:lpstr>
      <vt:lpstr>STAKEHOLDER ANALYSIS</vt:lpstr>
      <vt:lpstr>STAKEHOLDER ANALYSIS</vt:lpstr>
      <vt:lpstr>TECHNICAL ANALYSIS</vt:lpstr>
      <vt:lpstr>TECHNICAL ANALYSIS</vt:lpstr>
      <vt:lpstr>TECHNICAL ANALYSIS</vt:lpstr>
      <vt:lpstr>TECHNICAL ANALYSIS</vt:lpstr>
      <vt:lpstr>PowerPoint Presentation</vt:lpstr>
      <vt:lpstr>FINANCIAL ANALYSIS</vt:lpstr>
      <vt:lpstr>OWNERSHIP AND MANAGEMENT ANALYSIS</vt:lpstr>
      <vt:lpstr>OWNERSHIP AND MANAGEMENT ANALYSIS</vt:lpstr>
      <vt:lpstr>OWNERSHIP AND MANAGEMENT ANALYSIS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IN WEBINAR 1 - CONTINUITY OF SERVICES</dc:title>
  <dc:creator>Patricia VELILLA DIEZ</dc:creator>
  <cp:lastModifiedBy>Emma HOUIELLEBECQ</cp:lastModifiedBy>
  <cp:revision>235</cp:revision>
  <dcterms:created xsi:type="dcterms:W3CDTF">2020-05-01T07:23:13Z</dcterms:created>
  <dcterms:modified xsi:type="dcterms:W3CDTF">2020-09-14T16:47:04Z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0x010100F306B2604BE44180B8B82333BE64DF4E005A5CBB6C53404A16AAEA5338BA5239990087A9D9A0BD4890448CE42DA92C829071</vt:lpwstr>
  </property>
  <property fmtid="{D5CDD505-2E9C-101B-9397-08002B2CF9AE}" pid="3" name="ICRCIMP_RMUnitInCharge">
    <vt:lpwstr>13;#GVA_OP_ASSIST_EH|396dd9d8-0f09-45b9-8275-604511f78bd2</vt:lpwstr>
  </property>
  <property fmtid="{D5CDD505-2E9C-101B-9397-08002B2CF9AE}" pid="4" name="_dlc_DocIdItemGuid">
    <vt:lpwstr>7ae39f14-f710-43dd-ba03-5ac0aa3655e5</vt:lpwstr>
  </property>
  <property fmtid="{D5CDD505-2E9C-101B-9397-08002B2CF9AE}" pid="5" name="ICRCIMP_IHT">
    <vt:lpwstr>4;#Internal|23eb6094-56fc-4ad4-8ae2-cf1575a694f0</vt:lpwstr>
  </property>
  <property fmtid="{D5CDD505-2E9C-101B-9397-08002B2CF9AE}" pid="6" name="ICRCIMP_Country">
    <vt:lpwstr>2;#No Country|1f55df4f-c103-4303-b974-426a8e7d1d06;#38;# Switzerland|8ff7aedc-b047-436b-bc49-630d86859774</vt:lpwstr>
  </property>
  <property fmtid="{D5CDD505-2E9C-101B-9397-08002B2CF9AE}" pid="7" name="ICRCIMP_OrganizationalAccronym">
    <vt:lpwstr>13;#GVA_OP_ASSIST_EH|396dd9d8-0f09-45b9-8275-604511f78bd2</vt:lpwstr>
  </property>
  <property fmtid="{D5CDD505-2E9C-101B-9397-08002B2CF9AE}" pid="8" name="ICRCIMP_DocumentType">
    <vt:lpwstr>807;#Presentation|8dd30933-6001-459e-b56f-32db58821d86</vt:lpwstr>
  </property>
  <property fmtid="{D5CDD505-2E9C-101B-9397-08002B2CF9AE}" pid="9" name="Key Issue">
    <vt:lpwstr>3;#- No key issue|32056555-74b8-4174-9beb-b0d6d010855f</vt:lpwstr>
  </property>
  <property fmtid="{D5CDD505-2E9C-101B-9397-08002B2CF9AE}" pid="10" name="ICRCIMP_BusinessFunction">
    <vt:lpwstr>1;#Assistance|9015aaae-65d7-4217-8889-581aaffe05a3</vt:lpwstr>
  </property>
  <property fmtid="{D5CDD505-2E9C-101B-9397-08002B2CF9AE}" pid="11" name="ICRCIMP_Keyword">
    <vt:lpwstr/>
  </property>
  <property fmtid="{D5CDD505-2E9C-101B-9397-08002B2CF9AE}" pid="12" name="ICRCIMP_KeyIssue">
    <vt:lpwstr/>
  </property>
  <property fmtid="{D5CDD505-2E9C-101B-9397-08002B2CF9AE}" pid="13" name="_vti_ItemDeclaredRecord">
    <vt:filetime>2020-06-02T14:48:38Z</vt:filetime>
  </property>
  <property fmtid="{D5CDD505-2E9C-101B-9397-08002B2CF9AE}" pid="14" name="_vti_ItemHoldRecordStatus">
    <vt:i4>16</vt:i4>
  </property>
  <property fmtid="{D5CDD505-2E9C-101B-9397-08002B2CF9AE}" pid="15" name="ecm_RecordRestrictions">
    <vt:lpwstr>None</vt:lpwstr>
  </property>
</Properties>
</file>